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Lst>
  <p:sldSz cy="5143500" cx="9144000"/>
  <p:notesSz cx="6858000" cy="9144000"/>
  <p:embeddedFontLst>
    <p:embeddedFont>
      <p:font typeface="Roboto Slab"/>
      <p:regular r:id="rId131"/>
      <p:bold r:id="rId132"/>
    </p:embeddedFont>
    <p:embeddedFont>
      <p:font typeface="Proxima Nova"/>
      <p:regular r:id="rId133"/>
      <p:bold r:id="rId134"/>
      <p:italic r:id="rId135"/>
      <p:boldItalic r:id="rId136"/>
    </p:embeddedFont>
    <p:embeddedFont>
      <p:font typeface="Roboto"/>
      <p:regular r:id="rId137"/>
      <p:bold r:id="rId138"/>
      <p:italic r:id="rId139"/>
      <p:boldItalic r:id="rId140"/>
    </p:embeddedFont>
    <p:embeddedFont>
      <p:font typeface="Alfa Slab One"/>
      <p:regular r:id="rId1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1" Type="http://schemas.openxmlformats.org/officeDocument/2006/relationships/font" Target="fonts/AlfaSlabOne-regular.fntdata"/><Relationship Id="rId140"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Roboto-italic.fntdata"/><Relationship Id="rId138" Type="http://schemas.openxmlformats.org/officeDocument/2006/relationships/font" Target="fonts/Roboto-bold.fntdata"/><Relationship Id="rId137" Type="http://schemas.openxmlformats.org/officeDocument/2006/relationships/font" Target="fonts/Roboto-regular.fntdata"/><Relationship Id="rId132" Type="http://schemas.openxmlformats.org/officeDocument/2006/relationships/font" Target="fonts/RobotoSlab-bold.fntdata"/><Relationship Id="rId131" Type="http://schemas.openxmlformats.org/officeDocument/2006/relationships/font" Target="fonts/RobotoSlab-regular.fntdata"/><Relationship Id="rId130" Type="http://schemas.openxmlformats.org/officeDocument/2006/relationships/slide" Target="slides/slide125.xml"/><Relationship Id="rId136" Type="http://schemas.openxmlformats.org/officeDocument/2006/relationships/font" Target="fonts/ProximaNova-boldItalic.fntdata"/><Relationship Id="rId135" Type="http://schemas.openxmlformats.org/officeDocument/2006/relationships/font" Target="fonts/ProximaNova-italic.fntdata"/><Relationship Id="rId134" Type="http://schemas.openxmlformats.org/officeDocument/2006/relationships/font" Target="fonts/ProximaNova-bold.fntdata"/><Relationship Id="rId133" Type="http://schemas.openxmlformats.org/officeDocument/2006/relationships/font" Target="fonts/ProximaNova-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0a8270cad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0a8270cad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0a8270cad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0a8270cad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Identify real-life scenarios where digital skills are essential, such as online banking, job searching, or remote communication with students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5a115fe67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5a115fe67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5a115fe67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5a115fe67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a115fe6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5a115fe67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5a115fe67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5a115fe67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5a115fe67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5a115fe67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5a115fe67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5a115fe67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5a115fe67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5a115fe67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5a115fe67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5a115fe67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57f18ea72c_0_2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57f18ea72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57f18ea72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57f18ea72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57f18ea72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7f18ea72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57f18ea72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57f18ea72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57f18ea72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57f18ea72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57f18ea72c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57f18ea72c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57f18ea72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57f18ea72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Trainers should use ChatGPT and ant Text-to-image software</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57f18ea72c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57f18ea72c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582ee0acb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582ee0ac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582ee0ac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582ee0ac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582ee0acb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582ee0acb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58282bd3e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58282bd3e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582ee0ac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2582ee0ac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7f18ea72c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7f18ea72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582ee0ac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582ee0ac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582ee0acb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582ee0acb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582ee0acb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582ee0acb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582ee0acb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582ee0acb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582ee0acb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582ee0acb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744c9f54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744c9f54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744c9f54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744c9f54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744c9f54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744c9f54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744c9f54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744c9f54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Give General Class exercise:</a:t>
            </a:r>
            <a:r>
              <a:rPr lang="en" sz="700">
                <a:solidFill>
                  <a:schemeClr val="dk1"/>
                </a:solidFill>
              </a:rPr>
              <a:t> </a:t>
            </a:r>
            <a:r>
              <a:rPr b="1" lang="en" sz="1600">
                <a:solidFill>
                  <a:srgbClr val="8BC34A"/>
                </a:solidFill>
                <a:highlight>
                  <a:srgbClr val="FFFFFF"/>
                </a:highlight>
                <a:latin typeface="Roboto Slab"/>
                <a:ea typeface="Roboto Slab"/>
                <a:cs typeface="Roboto Slab"/>
                <a:sym typeface="Roboto Slab"/>
              </a:rPr>
              <a:t>Intro Track: General Digital Skills</a:t>
            </a:r>
            <a:br>
              <a:rPr lang="en">
                <a:solidFill>
                  <a:schemeClr val="dk1"/>
                </a:solidFill>
              </a:rPr>
            </a:b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7f18ea72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7f18ea72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744c9f54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744c9f54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744c9f54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744c9f54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5744c9f54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744c9f54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744c9f54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744c9f54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744c9f54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744c9f54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744c9f54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744c9f54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744c9f54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744c9f54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744c9f54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744c9f54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744c9f54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744c9f54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744c9f54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5744c9f54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744c9f546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5744c9f54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Give General Class exercise:</a:t>
            </a:r>
            <a:r>
              <a:rPr lang="en" sz="700">
                <a:solidFill>
                  <a:schemeClr val="dk1"/>
                </a:solidFill>
              </a:rPr>
              <a:t> </a:t>
            </a:r>
            <a:r>
              <a:rPr b="1" lang="en" sz="1600">
                <a:solidFill>
                  <a:srgbClr val="8BC34A"/>
                </a:solidFill>
                <a:highlight>
                  <a:srgbClr val="FFFFFF"/>
                </a:highlight>
                <a:latin typeface="Roboto Slab"/>
                <a:ea typeface="Roboto Slab"/>
                <a:cs typeface="Roboto Slab"/>
                <a:sym typeface="Roboto Slab"/>
              </a:rPr>
              <a:t>Intro Track: General Digital Skills</a:t>
            </a:r>
            <a:br>
              <a:rPr lang="en">
                <a:solidFill>
                  <a:schemeClr val="dk1"/>
                </a:solidFill>
              </a:rPr>
            </a:b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5744c9f5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5744c9f5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7f18ea72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7f18ea72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744c9f54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5744c9f54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5744c9f54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5744c9f54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your desktop and show students around. Use the project folder and the file content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744c9f546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744c9f546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the project folder and the file content on your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5744c9f54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5744c9f54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Give General Class exercise:</a:t>
            </a:r>
            <a:r>
              <a:rPr lang="en" sz="700">
                <a:solidFill>
                  <a:schemeClr val="dk1"/>
                </a:solidFill>
              </a:rPr>
              <a:t> </a:t>
            </a:r>
            <a:r>
              <a:rPr b="1" lang="en" sz="1600">
                <a:solidFill>
                  <a:srgbClr val="8BC34A"/>
                </a:solidFill>
                <a:highlight>
                  <a:srgbClr val="FFFFFF"/>
                </a:highlight>
                <a:latin typeface="Roboto Slab"/>
                <a:ea typeface="Roboto Slab"/>
                <a:cs typeface="Roboto Slab"/>
                <a:sym typeface="Roboto Slab"/>
              </a:rPr>
              <a:t>Intro Track: General Digital Skills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7f18ea72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57f18ea72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744c9f546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744c9f546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Open your laptop and show student around as you teach</a:t>
            </a:r>
            <a:br>
              <a:rPr lang="en" sz="1300">
                <a:solidFill>
                  <a:schemeClr val="dk1"/>
                </a:solidFill>
              </a:rPr>
            </a:br>
            <a:r>
              <a:rPr lang="en" sz="1300">
                <a:solidFill>
                  <a:schemeClr val="dk1"/>
                </a:solidFill>
              </a:rPr>
              <a:t>Prepare to give General Class exercise:</a:t>
            </a:r>
            <a:r>
              <a:rPr lang="en" sz="700">
                <a:solidFill>
                  <a:schemeClr val="dk1"/>
                </a:solidFill>
              </a:rPr>
              <a:t> </a:t>
            </a:r>
            <a:r>
              <a:rPr b="1" lang="en" sz="1600">
                <a:solidFill>
                  <a:srgbClr val="8BC34A"/>
                </a:solidFill>
                <a:highlight>
                  <a:srgbClr val="FFFFFF"/>
                </a:highlight>
                <a:latin typeface="Roboto Slab"/>
                <a:ea typeface="Roboto Slab"/>
                <a:cs typeface="Roboto Slab"/>
                <a:sym typeface="Roboto Slab"/>
              </a:rPr>
              <a:t>Intro Track: General Digital Skills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7f18ea72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7f18ea72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744c9f546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744c9f546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Open your Microsoft Word and show students around. Give General Class exercise:</a:t>
            </a:r>
            <a:r>
              <a:rPr lang="en" sz="700">
                <a:solidFill>
                  <a:schemeClr val="dk1"/>
                </a:solidFill>
              </a:rPr>
              <a:t> </a:t>
            </a:r>
            <a:r>
              <a:rPr b="1" lang="en" sz="1600">
                <a:solidFill>
                  <a:srgbClr val="8BC34A"/>
                </a:solidFill>
                <a:highlight>
                  <a:srgbClr val="FFFFFF"/>
                </a:highlight>
                <a:latin typeface="Roboto Slab"/>
                <a:ea typeface="Roboto Slab"/>
                <a:cs typeface="Roboto Slab"/>
                <a:sym typeface="Roboto Slab"/>
              </a:rPr>
              <a:t>Intro Track: General Digital Skills</a:t>
            </a:r>
            <a:br>
              <a:rPr lang="en">
                <a:solidFill>
                  <a:schemeClr val="dk1"/>
                </a:solidFill>
              </a:rPr>
            </a:b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7f18ea72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7f18ea72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7f18ea72c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7f18ea7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57f18ea72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57f18ea72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744c9f546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744c9f546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Open your Microsoft PowerPoint and show students around. Give General Class exercise:</a:t>
            </a:r>
            <a:r>
              <a:rPr lang="en" sz="700">
                <a:solidFill>
                  <a:schemeClr val="dk1"/>
                </a:solidFill>
              </a:rPr>
              <a:t> </a:t>
            </a:r>
            <a:r>
              <a:rPr b="1" lang="en" sz="1600">
                <a:solidFill>
                  <a:srgbClr val="8BC34A"/>
                </a:solidFill>
                <a:highlight>
                  <a:srgbClr val="FFFFFF"/>
                </a:highlight>
                <a:latin typeface="Roboto Slab"/>
                <a:ea typeface="Roboto Slab"/>
                <a:cs typeface="Roboto Slab"/>
                <a:sym typeface="Roboto Slab"/>
              </a:rPr>
              <a:t>Intro Track: General Digital Skills</a:t>
            </a:r>
            <a:br>
              <a:rPr lang="en">
                <a:solidFill>
                  <a:schemeClr val="dk1"/>
                </a:solidFill>
              </a:rPr>
            </a:b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7f18ea72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7f18ea72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7f18ea72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57f18ea72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744c9f546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5744c9f546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Open your Microsoft Excel and show students around. Give General Class exercise:</a:t>
            </a:r>
            <a:r>
              <a:rPr lang="en" sz="700">
                <a:solidFill>
                  <a:schemeClr val="dk1"/>
                </a:solidFill>
              </a:rPr>
              <a:t> </a:t>
            </a:r>
            <a:r>
              <a:rPr b="1" lang="en" sz="1600">
                <a:solidFill>
                  <a:srgbClr val="8BC34A"/>
                </a:solidFill>
                <a:highlight>
                  <a:srgbClr val="FFFFFF"/>
                </a:highlight>
                <a:latin typeface="Roboto Slab"/>
                <a:ea typeface="Roboto Slab"/>
                <a:cs typeface="Roboto Slab"/>
                <a:sym typeface="Roboto Slab"/>
              </a:rPr>
              <a:t>Intro Track: General Digital Skills</a:t>
            </a:r>
            <a:br>
              <a:rPr lang="en">
                <a:solidFill>
                  <a:schemeClr val="dk1"/>
                </a:solidFill>
              </a:rPr>
            </a:b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7f18ea72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7f18ea72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7f18ea72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57f18ea72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47e0178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47e0178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e47e01785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e47e0178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47e01785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47e01785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1</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47e01785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e47e01785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47e01785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47e01785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e47e01785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e47e01785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students this hardwares if available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57f18ea72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57f18ea72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47e01785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e47e01785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your browser, preferably Google chrome and show them around the browser.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57f18ea72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57f18ea72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e47e01785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e47e01785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google doc or any other online </a:t>
            </a:r>
            <a:r>
              <a:rPr lang="en"/>
              <a:t>collaboration</a:t>
            </a:r>
            <a:r>
              <a:rPr lang="en"/>
              <a:t> tools and show students around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57f18ea72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57f18ea72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666666"/>
                </a:solidFill>
                <a:latin typeface="Proxima Nova"/>
                <a:ea typeface="Proxima Nova"/>
                <a:cs typeface="Proxima Nova"/>
                <a:sym typeface="Proxima Nova"/>
              </a:rPr>
              <a:t>Instructors are to give their emails for student to add them</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57f18ea72c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57f18ea72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47e01785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47e01785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744c9f546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744c9f5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e47e01785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e47e01785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Participants explore the features and settings of their smartphones, customize their home screens, and practice gesture controls.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e47e01785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e47e01785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Participants install and configure essential apps such as messaging, email, calendar, and map/navigation apps.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e47e01785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e47e01785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students to open their app stores, give instruction and navigate as per the training manual. Take note of versions of the app stores.</a:t>
            </a:r>
            <a:br>
              <a:rPr lang="en"/>
            </a:br>
            <a:r>
              <a:rPr lang="en" sz="1200">
                <a:solidFill>
                  <a:srgbClr val="374151"/>
                </a:solidFill>
                <a:highlight>
                  <a:srgbClr val="F7F7F8"/>
                </a:highlight>
                <a:latin typeface="Roboto"/>
                <a:ea typeface="Roboto"/>
                <a:cs typeface="Roboto"/>
                <a:sym typeface="Roboto"/>
              </a:rPr>
              <a:t>Search for apps related to their interests or professional needs, and download and install selected apps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e47e01785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e47e01785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e47e01785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e47e01785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thee astore along with student. Ask students to download any Liberia own app</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5a115fe6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5a115fe6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thee astore along with student. Ask students to download any Liberia own app</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5a115fe6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5a115fe67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thee astore along with student. Ask students to download any Liberia own app</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57f18ea72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57f18ea72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5744c9f546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5744c9f54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7f18ea72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57f18ea72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744c9f546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744c9f54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e47e017855_0_1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e47e01785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57f18ea72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57f18ea72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Participants explore productivity apps, create to-do</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57f18ea72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57f18ea72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57f18ea72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57f18ea72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57f18ea72c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57f18ea72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e47e017855_0_1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e47e01785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e47e017855_0_1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e47e01785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e47e01785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e47e01785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744c9f546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5744c9f54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e47e01785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e47e01785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7f18ea72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7f18ea72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e47e01785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e47e01785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e47e01785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e47e01785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e47e01785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e47e01785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e47e01785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e47e01785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e47e017855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e47e01785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e47e017855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e47e017855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e47e01785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e47e01785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e47e017855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e47e017855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0a8270cad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0a8270cad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e47e017855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e47e017855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e47e017855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e47e017855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e47e017855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e47e017855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e47e01785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e47e01785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5a115fe67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5a115fe67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5a115fe67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5a115fe67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5a115fe67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5a115fe67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5a115fe6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5a115fe67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5a115fe67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5a115fe67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5a115fe67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5a115fe67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56" name="Google Shape;56;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1"/>
          <p:cNvPicPr preferRelativeResize="0"/>
          <p:nvPr/>
        </p:nvPicPr>
        <p:blipFill>
          <a:blip r:embed="rId2">
            <a:alphaModFix/>
          </a:blip>
          <a:stretch>
            <a:fillRect/>
          </a:stretch>
        </p:blipFill>
        <p:spPr>
          <a:xfrm>
            <a:off x="-2" y="0"/>
            <a:ext cx="837600" cy="4765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7" name="Google Shape;17;p3"/>
          <p:cNvPicPr preferRelativeResize="0"/>
          <p:nvPr/>
        </p:nvPicPr>
        <p:blipFill>
          <a:blip r:embed="rId2">
            <a:alphaModFix/>
          </a:blip>
          <a:stretch>
            <a:fillRect/>
          </a:stretch>
        </p:blipFill>
        <p:spPr>
          <a:xfrm>
            <a:off x="-2" y="0"/>
            <a:ext cx="837600" cy="476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2" y="0"/>
            <a:ext cx="837600" cy="4765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5"/>
          <p:cNvPicPr preferRelativeResize="0"/>
          <p:nvPr/>
        </p:nvPicPr>
        <p:blipFill>
          <a:blip r:embed="rId2">
            <a:alphaModFix/>
          </a:blip>
          <a:stretch>
            <a:fillRect/>
          </a:stretch>
        </p:blipFill>
        <p:spPr>
          <a:xfrm>
            <a:off x="-2" y="0"/>
            <a:ext cx="837600" cy="4765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 name="Google Shape;32;p6"/>
          <p:cNvPicPr preferRelativeResize="0"/>
          <p:nvPr/>
        </p:nvPicPr>
        <p:blipFill>
          <a:blip r:embed="rId2">
            <a:alphaModFix/>
          </a:blip>
          <a:stretch>
            <a:fillRect/>
          </a:stretch>
        </p:blipFill>
        <p:spPr>
          <a:xfrm>
            <a:off x="-2" y="0"/>
            <a:ext cx="837600" cy="4765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7" name="Google Shape;37;p7"/>
          <p:cNvPicPr preferRelativeResize="0"/>
          <p:nvPr/>
        </p:nvPicPr>
        <p:blipFill>
          <a:blip r:embed="rId2">
            <a:alphaModFix/>
          </a:blip>
          <a:stretch>
            <a:fillRect/>
          </a:stretch>
        </p:blipFill>
        <p:spPr>
          <a:xfrm>
            <a:off x="-2" y="0"/>
            <a:ext cx="837600" cy="4765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8"/>
          <p:cNvPicPr preferRelativeResize="0"/>
          <p:nvPr/>
        </p:nvPicPr>
        <p:blipFill>
          <a:blip r:embed="rId2">
            <a:alphaModFix/>
          </a:blip>
          <a:stretch>
            <a:fillRect/>
          </a:stretch>
        </p:blipFill>
        <p:spPr>
          <a:xfrm>
            <a:off x="-2" y="0"/>
            <a:ext cx="837600" cy="4765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5" name="Google Shape;45;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9"/>
          <p:cNvPicPr preferRelativeResize="0"/>
          <p:nvPr/>
        </p:nvPicPr>
        <p:blipFill>
          <a:blip r:embed="rId2">
            <a:alphaModFix/>
          </a:blip>
          <a:stretch>
            <a:fillRect/>
          </a:stretch>
        </p:blipFill>
        <p:spPr>
          <a:xfrm>
            <a:off x="-2" y="0"/>
            <a:ext cx="837600" cy="4765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3" name="Google Shape;53;p10"/>
          <p:cNvPicPr preferRelativeResize="0"/>
          <p:nvPr/>
        </p:nvPicPr>
        <p:blipFill>
          <a:blip r:embed="rId2">
            <a:alphaModFix/>
          </a:blip>
          <a:stretch>
            <a:fillRect/>
          </a:stretch>
        </p:blipFill>
        <p:spPr>
          <a:xfrm>
            <a:off x="-2" y="0"/>
            <a:ext cx="837600" cy="4765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28.png"/><Relationship Id="rId4" Type="http://schemas.openxmlformats.org/officeDocument/2006/relationships/image" Target="../media/image12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36.png"/><Relationship Id="rId4" Type="http://schemas.openxmlformats.org/officeDocument/2006/relationships/image" Target="../media/image1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3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35.png"/><Relationship Id="rId4" Type="http://schemas.openxmlformats.org/officeDocument/2006/relationships/image" Target="../media/image14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42.png"/><Relationship Id="rId4" Type="http://schemas.openxmlformats.org/officeDocument/2006/relationships/image" Target="../media/image151.png"/><Relationship Id="rId9"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54.png"/><Relationship Id="rId7" Type="http://schemas.openxmlformats.org/officeDocument/2006/relationships/image" Target="../media/image144.png"/><Relationship Id="rId8" Type="http://schemas.openxmlformats.org/officeDocument/2006/relationships/image" Target="../media/image14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4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5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52.png"/><Relationship Id="rId4" Type="http://schemas.openxmlformats.org/officeDocument/2006/relationships/image" Target="../media/image163.png"/><Relationship Id="rId5" Type="http://schemas.openxmlformats.org/officeDocument/2006/relationships/image" Target="../media/image147.png"/><Relationship Id="rId6" Type="http://schemas.openxmlformats.org/officeDocument/2006/relationships/image" Target="../media/image16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57.png"/><Relationship Id="rId4" Type="http://schemas.openxmlformats.org/officeDocument/2006/relationships/image" Target="../media/image164.png"/><Relationship Id="rId5" Type="http://schemas.openxmlformats.org/officeDocument/2006/relationships/image" Target="../media/image16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www.openai.com"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5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5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6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56.png"/><Relationship Id="rId4" Type="http://schemas.openxmlformats.org/officeDocument/2006/relationships/image" Target="../media/image16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6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5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6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66.png"/><Relationship Id="rId4" Type="http://schemas.openxmlformats.org/officeDocument/2006/relationships/image" Target="../media/image15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5.xml"/><Relationship Id="rId3" Type="http://schemas.openxmlformats.org/officeDocument/2006/relationships/image" Target="../media/image1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5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jpg"/><Relationship Id="rId4" Type="http://schemas.openxmlformats.org/officeDocument/2006/relationships/image" Target="../media/image21.jp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7.jpg"/><Relationship Id="rId4" Type="http://schemas.openxmlformats.org/officeDocument/2006/relationships/image" Target="../media/image30.jpg"/><Relationship Id="rId5" Type="http://schemas.openxmlformats.org/officeDocument/2006/relationships/image" Target="../media/image19.jpg"/><Relationship Id="rId6" Type="http://schemas.openxmlformats.org/officeDocument/2006/relationships/image" Target="../media/image16.jpg"/><Relationship Id="rId7" Type="http://schemas.openxmlformats.org/officeDocument/2006/relationships/image" Target="../media/image5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2.jpg"/><Relationship Id="rId4" Type="http://schemas.openxmlformats.org/officeDocument/2006/relationships/image" Target="../media/image18.jpg"/><Relationship Id="rId5" Type="http://schemas.openxmlformats.org/officeDocument/2006/relationships/image" Target="../media/image24.png"/><Relationship Id="rId6"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7.png"/><Relationship Id="rId4" Type="http://schemas.openxmlformats.org/officeDocument/2006/relationships/image" Target="../media/image42.png"/><Relationship Id="rId5" Type="http://schemas.openxmlformats.org/officeDocument/2006/relationships/image" Target="../media/image5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www.liberiagoesdigital.or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9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3.png"/><Relationship Id="rId4" Type="http://schemas.openxmlformats.org/officeDocument/2006/relationships/image" Target="../media/image64.png"/><Relationship Id="rId5" Type="http://schemas.openxmlformats.org/officeDocument/2006/relationships/image" Target="../media/image51.png"/><Relationship Id="rId6" Type="http://schemas.openxmlformats.org/officeDocument/2006/relationships/image" Target="../media/image55.png"/><Relationship Id="rId7" Type="http://schemas.openxmlformats.org/officeDocument/2006/relationships/image" Target="../media/image48.png"/><Relationship Id="rId8"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8.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58.pn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62.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171.png"/><Relationship Id="rId4" Type="http://schemas.openxmlformats.org/officeDocument/2006/relationships/image" Target="../media/image81.png"/><Relationship Id="rId5" Type="http://schemas.openxmlformats.org/officeDocument/2006/relationships/image" Target="../media/image72.png"/><Relationship Id="rId6"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80.pn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84.png"/><Relationship Id="rId4" Type="http://schemas.openxmlformats.org/officeDocument/2006/relationships/image" Target="../media/image69.png"/><Relationship Id="rId11" Type="http://schemas.openxmlformats.org/officeDocument/2006/relationships/image" Target="../media/image76.png"/><Relationship Id="rId10" Type="http://schemas.openxmlformats.org/officeDocument/2006/relationships/image" Target="../media/image75.png"/><Relationship Id="rId12" Type="http://schemas.openxmlformats.org/officeDocument/2006/relationships/image" Target="../media/image87.png"/><Relationship Id="rId9" Type="http://schemas.openxmlformats.org/officeDocument/2006/relationships/image" Target="../media/image82.png"/><Relationship Id="rId5" Type="http://schemas.openxmlformats.org/officeDocument/2006/relationships/image" Target="../media/image70.png"/><Relationship Id="rId6" Type="http://schemas.openxmlformats.org/officeDocument/2006/relationships/image" Target="../media/image67.png"/><Relationship Id="rId7" Type="http://schemas.openxmlformats.org/officeDocument/2006/relationships/image" Target="../media/image78.png"/><Relationship Id="rId8"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53.png"/><Relationship Id="rId4" Type="http://schemas.openxmlformats.org/officeDocument/2006/relationships/image" Target="../media/image64.png"/><Relationship Id="rId5" Type="http://schemas.openxmlformats.org/officeDocument/2006/relationships/image" Target="../media/image51.png"/><Relationship Id="rId6" Type="http://schemas.openxmlformats.org/officeDocument/2006/relationships/image" Target="../media/image55.png"/><Relationship Id="rId7" Type="http://schemas.openxmlformats.org/officeDocument/2006/relationships/image" Target="../media/image48.png"/><Relationship Id="rId8"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9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99.png"/><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8.png"/><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1" Type="http://schemas.openxmlformats.org/officeDocument/2006/relationships/image" Target="../media/image95.png"/><Relationship Id="rId10" Type="http://schemas.openxmlformats.org/officeDocument/2006/relationships/image" Target="../media/image103.png"/><Relationship Id="rId13" Type="http://schemas.openxmlformats.org/officeDocument/2006/relationships/image" Target="../media/image104.png"/><Relationship Id="rId12" Type="http://schemas.openxmlformats.org/officeDocument/2006/relationships/image" Target="../media/image102.png"/><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2.png"/><Relationship Id="rId4" Type="http://schemas.openxmlformats.org/officeDocument/2006/relationships/image" Target="../media/image96.png"/><Relationship Id="rId9" Type="http://schemas.openxmlformats.org/officeDocument/2006/relationships/image" Target="../media/image106.png"/><Relationship Id="rId5" Type="http://schemas.openxmlformats.org/officeDocument/2006/relationships/image" Target="../media/image98.png"/><Relationship Id="rId6" Type="http://schemas.openxmlformats.org/officeDocument/2006/relationships/image" Target="../media/image114.png"/><Relationship Id="rId7" Type="http://schemas.openxmlformats.org/officeDocument/2006/relationships/image" Target="../media/image101.png"/><Relationship Id="rId8" Type="http://schemas.openxmlformats.org/officeDocument/2006/relationships/image" Target="../media/image10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05.png"/><Relationship Id="rId4" Type="http://schemas.openxmlformats.org/officeDocument/2006/relationships/image" Target="../media/image107.png"/><Relationship Id="rId5" Type="http://schemas.openxmlformats.org/officeDocument/2006/relationships/hyperlink" Target="https://www.etechliberia.co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18.png"/><Relationship Id="rId4" Type="http://schemas.openxmlformats.org/officeDocument/2006/relationships/image" Target="../media/image117.png"/><Relationship Id="rId5" Type="http://schemas.openxmlformats.org/officeDocument/2006/relationships/image" Target="../media/image113.png"/><Relationship Id="rId6"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2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3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21.png"/><Relationship Id="rId4" Type="http://schemas.openxmlformats.org/officeDocument/2006/relationships/image" Target="../media/image119.png"/><Relationship Id="rId5" Type="http://schemas.openxmlformats.org/officeDocument/2006/relationships/image" Target="../media/image12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31.png"/><Relationship Id="rId4" Type="http://schemas.openxmlformats.org/officeDocument/2006/relationships/image" Target="../media/image12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30.png"/><Relationship Id="rId4" Type="http://schemas.openxmlformats.org/officeDocument/2006/relationships/image" Target="../media/image1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3"/>
          <p:cNvSpPr txBox="1"/>
          <p:nvPr>
            <p:ph type="ctrTitle"/>
          </p:nvPr>
        </p:nvSpPr>
        <p:spPr>
          <a:xfrm>
            <a:off x="1509400" y="3595225"/>
            <a:ext cx="6247500" cy="1058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900"/>
              <a:t>Training Slide</a:t>
            </a:r>
            <a:endParaRPr sz="4900"/>
          </a:p>
        </p:txBody>
      </p:sp>
      <p:pic>
        <p:nvPicPr>
          <p:cNvPr id="66" name="Google Shape;66;p13"/>
          <p:cNvPicPr preferRelativeResize="0"/>
          <p:nvPr/>
        </p:nvPicPr>
        <p:blipFill>
          <a:blip r:embed="rId3">
            <a:alphaModFix/>
          </a:blip>
          <a:stretch>
            <a:fillRect/>
          </a:stretch>
        </p:blipFill>
        <p:spPr>
          <a:xfrm>
            <a:off x="1600200" y="371300"/>
            <a:ext cx="5943600" cy="3381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the Critical Digital Skills?</a:t>
            </a:r>
            <a:endParaRPr/>
          </a:p>
        </p:txBody>
      </p:sp>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Depending on your career trajectory, you may need additional skills that pertain to your specific role. </a:t>
            </a:r>
            <a:endParaRPr>
              <a:solidFill>
                <a:srgbClr val="212121"/>
              </a:solidFill>
            </a:endParaRPr>
          </a:p>
          <a:p>
            <a:pPr indent="-342900" lvl="0" marL="457200" rtl="0" algn="l">
              <a:spcBef>
                <a:spcPts val="1200"/>
              </a:spcBef>
              <a:spcAft>
                <a:spcPts val="0"/>
              </a:spcAft>
              <a:buClr>
                <a:srgbClr val="212121"/>
              </a:buClr>
              <a:buSzPts val="1800"/>
              <a:buChar char="●"/>
            </a:pPr>
            <a:r>
              <a:rPr lang="en">
                <a:solidFill>
                  <a:srgbClr val="212121"/>
                </a:solidFill>
              </a:rPr>
              <a:t>Digital skills in the workplace can include </a:t>
            </a:r>
            <a:endParaRPr>
              <a:solidFill>
                <a:srgbClr val="212121"/>
              </a:solidFill>
            </a:endParaRPr>
          </a:p>
          <a:p>
            <a:pPr indent="-330200" lvl="1" marL="914400" rtl="0" algn="l">
              <a:spcBef>
                <a:spcPts val="0"/>
              </a:spcBef>
              <a:spcAft>
                <a:spcPts val="0"/>
              </a:spcAft>
              <a:buClr>
                <a:srgbClr val="212121"/>
              </a:buClr>
              <a:buSzPts val="1600"/>
              <a:buChar char="○"/>
            </a:pPr>
            <a:r>
              <a:rPr lang="en" sz="1600">
                <a:solidFill>
                  <a:srgbClr val="212121"/>
                </a:solidFill>
              </a:rPr>
              <a:t>content creation, </a:t>
            </a:r>
            <a:endParaRPr sz="1600">
              <a:solidFill>
                <a:srgbClr val="212121"/>
              </a:solidFill>
            </a:endParaRPr>
          </a:p>
          <a:p>
            <a:pPr indent="-330200" lvl="1" marL="914400" rtl="0" algn="l">
              <a:spcBef>
                <a:spcPts val="0"/>
              </a:spcBef>
              <a:spcAft>
                <a:spcPts val="0"/>
              </a:spcAft>
              <a:buClr>
                <a:srgbClr val="212121"/>
              </a:buClr>
              <a:buSzPts val="1600"/>
              <a:buChar char="○"/>
            </a:pPr>
            <a:r>
              <a:rPr lang="en" sz="1600">
                <a:solidFill>
                  <a:srgbClr val="212121"/>
                </a:solidFill>
              </a:rPr>
              <a:t>e-commerce, </a:t>
            </a:r>
            <a:endParaRPr sz="1600">
              <a:solidFill>
                <a:srgbClr val="212121"/>
              </a:solidFill>
            </a:endParaRPr>
          </a:p>
          <a:p>
            <a:pPr indent="-330200" lvl="1" marL="914400" rtl="0" algn="l">
              <a:spcBef>
                <a:spcPts val="0"/>
              </a:spcBef>
              <a:spcAft>
                <a:spcPts val="0"/>
              </a:spcAft>
              <a:buClr>
                <a:srgbClr val="212121"/>
              </a:buClr>
              <a:buSzPts val="1600"/>
              <a:buChar char="○"/>
            </a:pPr>
            <a:r>
              <a:rPr lang="en" sz="1600">
                <a:solidFill>
                  <a:srgbClr val="212121"/>
                </a:solidFill>
              </a:rPr>
              <a:t>network and information security, </a:t>
            </a:r>
            <a:endParaRPr sz="1600">
              <a:solidFill>
                <a:srgbClr val="212121"/>
              </a:solidFill>
            </a:endParaRPr>
          </a:p>
          <a:p>
            <a:pPr indent="-330200" lvl="1" marL="914400" rtl="0" algn="l">
              <a:spcBef>
                <a:spcPts val="0"/>
              </a:spcBef>
              <a:spcAft>
                <a:spcPts val="0"/>
              </a:spcAft>
              <a:buClr>
                <a:srgbClr val="212121"/>
              </a:buClr>
              <a:buSzPts val="1600"/>
              <a:buChar char="○"/>
            </a:pPr>
            <a:r>
              <a:rPr lang="en" sz="1600">
                <a:solidFill>
                  <a:srgbClr val="212121"/>
                </a:solidFill>
              </a:rPr>
              <a:t>UX/UI design, </a:t>
            </a:r>
            <a:endParaRPr sz="1600">
              <a:solidFill>
                <a:srgbClr val="212121"/>
              </a:solidFill>
            </a:endParaRPr>
          </a:p>
          <a:p>
            <a:pPr indent="-330200" lvl="1" marL="914400" rtl="0" algn="l">
              <a:spcBef>
                <a:spcPts val="0"/>
              </a:spcBef>
              <a:spcAft>
                <a:spcPts val="0"/>
              </a:spcAft>
              <a:buClr>
                <a:srgbClr val="212121"/>
              </a:buClr>
              <a:buSzPts val="1600"/>
              <a:buChar char="○"/>
            </a:pPr>
            <a:r>
              <a:rPr lang="en" sz="1600">
                <a:solidFill>
                  <a:srgbClr val="212121"/>
                </a:solidFill>
              </a:rPr>
              <a:t>digital marketing, </a:t>
            </a:r>
            <a:endParaRPr sz="1600">
              <a:solidFill>
                <a:srgbClr val="212121"/>
              </a:solidFill>
            </a:endParaRPr>
          </a:p>
          <a:p>
            <a:pPr indent="-330200" lvl="1" marL="914400" rtl="0" algn="l">
              <a:spcBef>
                <a:spcPts val="0"/>
              </a:spcBef>
              <a:spcAft>
                <a:spcPts val="0"/>
              </a:spcAft>
              <a:buClr>
                <a:srgbClr val="212121"/>
              </a:buClr>
              <a:buSzPts val="1600"/>
              <a:buChar char="○"/>
            </a:pPr>
            <a:r>
              <a:rPr lang="en" sz="1600">
                <a:solidFill>
                  <a:srgbClr val="212121"/>
                </a:solidFill>
              </a:rPr>
              <a:t>social media marketing, and </a:t>
            </a:r>
            <a:endParaRPr sz="1600">
              <a:solidFill>
                <a:srgbClr val="212121"/>
              </a:solidFill>
            </a:endParaRPr>
          </a:p>
          <a:p>
            <a:pPr indent="-330200" lvl="1" marL="914400" rtl="0" algn="l">
              <a:spcBef>
                <a:spcPts val="0"/>
              </a:spcBef>
              <a:spcAft>
                <a:spcPts val="0"/>
              </a:spcAft>
              <a:buClr>
                <a:srgbClr val="212121"/>
              </a:buClr>
              <a:buSzPts val="1600"/>
              <a:buChar char="○"/>
            </a:pPr>
            <a:r>
              <a:rPr lang="en" sz="1600">
                <a:solidFill>
                  <a:srgbClr val="212121"/>
                </a:solidFill>
              </a:rPr>
              <a:t>data analytics. </a:t>
            </a:r>
            <a:endParaRPr sz="1600">
              <a:solidFill>
                <a:srgbClr val="212121"/>
              </a:solidFill>
            </a:endParaRPr>
          </a:p>
        </p:txBody>
      </p:sp>
      <p:pic>
        <p:nvPicPr>
          <p:cNvPr id="124" name="Google Shape;124;p22"/>
          <p:cNvPicPr preferRelativeResize="0"/>
          <p:nvPr/>
        </p:nvPicPr>
        <p:blipFill rotWithShape="1">
          <a:blip r:embed="rId3">
            <a:alphaModFix/>
          </a:blip>
          <a:srcRect b="0" l="49522" r="0" t="48681"/>
          <a:stretch/>
        </p:blipFill>
        <p:spPr>
          <a:xfrm>
            <a:off x="6121125" y="1750275"/>
            <a:ext cx="2509650" cy="2614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2"/>
          <p:cNvSpPr txBox="1"/>
          <p:nvPr>
            <p:ph type="title"/>
          </p:nvPr>
        </p:nvSpPr>
        <p:spPr>
          <a:xfrm>
            <a:off x="378238" y="54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Financial Apps.</a:t>
            </a:r>
            <a:endParaRPr/>
          </a:p>
        </p:txBody>
      </p:sp>
      <p:pic>
        <p:nvPicPr>
          <p:cNvPr id="795" name="Google Shape;795;p112"/>
          <p:cNvPicPr preferRelativeResize="0"/>
          <p:nvPr/>
        </p:nvPicPr>
        <p:blipFill>
          <a:blip r:embed="rId3">
            <a:alphaModFix/>
          </a:blip>
          <a:stretch>
            <a:fillRect/>
          </a:stretch>
        </p:blipFill>
        <p:spPr>
          <a:xfrm>
            <a:off x="234963" y="745625"/>
            <a:ext cx="8674074" cy="40941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13"/>
          <p:cNvSpPr txBox="1"/>
          <p:nvPr>
            <p:ph type="title"/>
          </p:nvPr>
        </p:nvSpPr>
        <p:spPr>
          <a:xfrm>
            <a:off x="378238" y="54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Financial Apps.</a:t>
            </a:r>
            <a:endParaRPr/>
          </a:p>
        </p:txBody>
      </p:sp>
      <p:pic>
        <p:nvPicPr>
          <p:cNvPr id="801" name="Google Shape;801;p113"/>
          <p:cNvPicPr preferRelativeResize="0"/>
          <p:nvPr/>
        </p:nvPicPr>
        <p:blipFill rotWithShape="1">
          <a:blip r:embed="rId3">
            <a:alphaModFix/>
          </a:blip>
          <a:srcRect b="4220" l="0" r="0" t="-17368"/>
          <a:stretch/>
        </p:blipFill>
        <p:spPr>
          <a:xfrm>
            <a:off x="0" y="-281412"/>
            <a:ext cx="6630474" cy="5096726"/>
          </a:xfrm>
          <a:prstGeom prst="rect">
            <a:avLst/>
          </a:prstGeom>
          <a:noFill/>
          <a:ln>
            <a:noFill/>
          </a:ln>
        </p:spPr>
      </p:pic>
      <p:pic>
        <p:nvPicPr>
          <p:cNvPr id="802" name="Google Shape;802;p113"/>
          <p:cNvPicPr preferRelativeResize="0"/>
          <p:nvPr/>
        </p:nvPicPr>
        <p:blipFill rotWithShape="1">
          <a:blip r:embed="rId4">
            <a:alphaModFix/>
          </a:blip>
          <a:srcRect b="0" l="13891" r="12843" t="9853"/>
          <a:stretch/>
        </p:blipFill>
        <p:spPr>
          <a:xfrm>
            <a:off x="2914175" y="3938025"/>
            <a:ext cx="1163925" cy="11151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4"/>
          <p:cNvSpPr txBox="1"/>
          <p:nvPr>
            <p:ph type="title"/>
          </p:nvPr>
        </p:nvSpPr>
        <p:spPr>
          <a:xfrm>
            <a:off x="378238" y="54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Financial Apps.</a:t>
            </a:r>
            <a:endParaRPr/>
          </a:p>
        </p:txBody>
      </p:sp>
      <p:pic>
        <p:nvPicPr>
          <p:cNvPr id="808" name="Google Shape;808;p114"/>
          <p:cNvPicPr preferRelativeResize="0"/>
          <p:nvPr/>
        </p:nvPicPr>
        <p:blipFill>
          <a:blip r:embed="rId3">
            <a:alphaModFix/>
          </a:blip>
          <a:stretch>
            <a:fillRect/>
          </a:stretch>
        </p:blipFill>
        <p:spPr>
          <a:xfrm>
            <a:off x="108800" y="563275"/>
            <a:ext cx="8142593" cy="4580225"/>
          </a:xfrm>
          <a:prstGeom prst="rect">
            <a:avLst/>
          </a:prstGeom>
          <a:noFill/>
          <a:ln>
            <a:noFill/>
          </a:ln>
        </p:spPr>
      </p:pic>
      <p:pic>
        <p:nvPicPr>
          <p:cNvPr id="809" name="Google Shape;809;p114"/>
          <p:cNvPicPr preferRelativeResize="0"/>
          <p:nvPr/>
        </p:nvPicPr>
        <p:blipFill>
          <a:blip r:embed="rId4">
            <a:alphaModFix/>
          </a:blip>
          <a:stretch>
            <a:fillRect/>
          </a:stretch>
        </p:blipFill>
        <p:spPr>
          <a:xfrm>
            <a:off x="6615299" y="2785225"/>
            <a:ext cx="2434326" cy="192882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5"/>
          <p:cNvSpPr txBox="1"/>
          <p:nvPr>
            <p:ph type="title"/>
          </p:nvPr>
        </p:nvSpPr>
        <p:spPr>
          <a:xfrm>
            <a:off x="378238" y="54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Financial Apps.</a:t>
            </a:r>
            <a:endParaRPr/>
          </a:p>
        </p:txBody>
      </p:sp>
      <p:pic>
        <p:nvPicPr>
          <p:cNvPr id="815" name="Google Shape;815;p115"/>
          <p:cNvPicPr preferRelativeResize="0"/>
          <p:nvPr/>
        </p:nvPicPr>
        <p:blipFill>
          <a:blip r:embed="rId3">
            <a:alphaModFix/>
          </a:blip>
          <a:stretch>
            <a:fillRect/>
          </a:stretch>
        </p:blipFill>
        <p:spPr>
          <a:xfrm>
            <a:off x="152400" y="779975"/>
            <a:ext cx="8255288" cy="42111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16"/>
          <p:cNvSpPr txBox="1"/>
          <p:nvPr>
            <p:ph type="title"/>
          </p:nvPr>
        </p:nvSpPr>
        <p:spPr>
          <a:xfrm>
            <a:off x="378238" y="54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Financial Apps.</a:t>
            </a:r>
            <a:endParaRPr/>
          </a:p>
        </p:txBody>
      </p:sp>
      <p:pic>
        <p:nvPicPr>
          <p:cNvPr id="821" name="Google Shape;821;p116"/>
          <p:cNvPicPr preferRelativeResize="0"/>
          <p:nvPr/>
        </p:nvPicPr>
        <p:blipFill>
          <a:blip r:embed="rId3">
            <a:alphaModFix/>
          </a:blip>
          <a:stretch>
            <a:fillRect/>
          </a:stretch>
        </p:blipFill>
        <p:spPr>
          <a:xfrm>
            <a:off x="152400" y="779975"/>
            <a:ext cx="8313413" cy="42111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7"/>
          <p:cNvSpPr txBox="1"/>
          <p:nvPr>
            <p:ph type="title"/>
          </p:nvPr>
        </p:nvSpPr>
        <p:spPr>
          <a:xfrm>
            <a:off x="378238" y="54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Financial Apps.</a:t>
            </a:r>
            <a:endParaRPr/>
          </a:p>
        </p:txBody>
      </p:sp>
      <p:pic>
        <p:nvPicPr>
          <p:cNvPr id="827" name="Google Shape;827;p117"/>
          <p:cNvPicPr preferRelativeResize="0"/>
          <p:nvPr/>
        </p:nvPicPr>
        <p:blipFill>
          <a:blip r:embed="rId3">
            <a:alphaModFix/>
          </a:blip>
          <a:stretch>
            <a:fillRect/>
          </a:stretch>
        </p:blipFill>
        <p:spPr>
          <a:xfrm>
            <a:off x="152400" y="779975"/>
            <a:ext cx="8395875" cy="42111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8"/>
          <p:cNvSpPr txBox="1"/>
          <p:nvPr>
            <p:ph type="title"/>
          </p:nvPr>
        </p:nvSpPr>
        <p:spPr>
          <a:xfrm>
            <a:off x="2794788" y="4404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Financial Apps.</a:t>
            </a:r>
            <a:endParaRPr/>
          </a:p>
        </p:txBody>
      </p:sp>
      <p:pic>
        <p:nvPicPr>
          <p:cNvPr id="833" name="Google Shape;833;p118"/>
          <p:cNvPicPr preferRelativeResize="0"/>
          <p:nvPr/>
        </p:nvPicPr>
        <p:blipFill>
          <a:blip r:embed="rId3">
            <a:alphaModFix/>
          </a:blip>
          <a:stretch>
            <a:fillRect/>
          </a:stretch>
        </p:blipFill>
        <p:spPr>
          <a:xfrm>
            <a:off x="827075" y="-214900"/>
            <a:ext cx="7622898" cy="4363525"/>
          </a:xfrm>
          <a:prstGeom prst="rect">
            <a:avLst/>
          </a:prstGeom>
          <a:noFill/>
          <a:ln>
            <a:noFill/>
          </a:ln>
        </p:spPr>
      </p:pic>
      <p:pic>
        <p:nvPicPr>
          <p:cNvPr id="834" name="Google Shape;834;p118"/>
          <p:cNvPicPr preferRelativeResize="0"/>
          <p:nvPr/>
        </p:nvPicPr>
        <p:blipFill>
          <a:blip r:embed="rId4">
            <a:alphaModFix/>
          </a:blip>
          <a:stretch>
            <a:fillRect/>
          </a:stretch>
        </p:blipFill>
        <p:spPr>
          <a:xfrm>
            <a:off x="375675" y="913275"/>
            <a:ext cx="4473100" cy="7253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119"/>
          <p:cNvPicPr preferRelativeResize="0"/>
          <p:nvPr/>
        </p:nvPicPr>
        <p:blipFill>
          <a:blip r:embed="rId3">
            <a:alphaModFix/>
          </a:blip>
          <a:stretch>
            <a:fillRect/>
          </a:stretch>
        </p:blipFill>
        <p:spPr>
          <a:xfrm>
            <a:off x="575800" y="1132376"/>
            <a:ext cx="2572894" cy="3430526"/>
          </a:xfrm>
          <a:prstGeom prst="rect">
            <a:avLst/>
          </a:prstGeom>
          <a:noFill/>
          <a:ln>
            <a:noFill/>
          </a:ln>
        </p:spPr>
      </p:pic>
      <p:pic>
        <p:nvPicPr>
          <p:cNvPr id="840" name="Google Shape;840;p119"/>
          <p:cNvPicPr preferRelativeResize="0"/>
          <p:nvPr/>
        </p:nvPicPr>
        <p:blipFill>
          <a:blip r:embed="rId4">
            <a:alphaModFix/>
          </a:blip>
          <a:stretch>
            <a:fillRect/>
          </a:stretch>
        </p:blipFill>
        <p:spPr>
          <a:xfrm>
            <a:off x="-1" y="1097050"/>
            <a:ext cx="1616699" cy="3501174"/>
          </a:xfrm>
          <a:prstGeom prst="rect">
            <a:avLst/>
          </a:prstGeom>
          <a:noFill/>
          <a:ln>
            <a:noFill/>
          </a:ln>
        </p:spPr>
      </p:pic>
      <p:sp>
        <p:nvSpPr>
          <p:cNvPr id="841" name="Google Shape;841;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Financial apps in Liberia</a:t>
            </a:r>
            <a:endParaRPr/>
          </a:p>
        </p:txBody>
      </p:sp>
      <p:pic>
        <p:nvPicPr>
          <p:cNvPr id="842" name="Google Shape;842;p119"/>
          <p:cNvPicPr preferRelativeResize="0"/>
          <p:nvPr/>
        </p:nvPicPr>
        <p:blipFill>
          <a:blip r:embed="rId5">
            <a:alphaModFix/>
          </a:blip>
          <a:stretch>
            <a:fillRect/>
          </a:stretch>
        </p:blipFill>
        <p:spPr>
          <a:xfrm>
            <a:off x="1130922" y="1152475"/>
            <a:ext cx="512375" cy="512375"/>
          </a:xfrm>
          <a:prstGeom prst="rect">
            <a:avLst/>
          </a:prstGeom>
          <a:noFill/>
          <a:ln>
            <a:noFill/>
          </a:ln>
        </p:spPr>
      </p:pic>
      <p:pic>
        <p:nvPicPr>
          <p:cNvPr id="843" name="Google Shape;843;p119"/>
          <p:cNvPicPr preferRelativeResize="0"/>
          <p:nvPr/>
        </p:nvPicPr>
        <p:blipFill>
          <a:blip r:embed="rId6">
            <a:alphaModFix/>
          </a:blip>
          <a:stretch>
            <a:fillRect/>
          </a:stretch>
        </p:blipFill>
        <p:spPr>
          <a:xfrm>
            <a:off x="6013699" y="579771"/>
            <a:ext cx="572684" cy="572700"/>
          </a:xfrm>
          <a:prstGeom prst="rect">
            <a:avLst/>
          </a:prstGeom>
          <a:noFill/>
          <a:ln>
            <a:noFill/>
          </a:ln>
        </p:spPr>
      </p:pic>
      <p:pic>
        <p:nvPicPr>
          <p:cNvPr id="844" name="Google Shape;844;p119"/>
          <p:cNvPicPr preferRelativeResize="0"/>
          <p:nvPr/>
        </p:nvPicPr>
        <p:blipFill>
          <a:blip r:embed="rId7">
            <a:alphaModFix/>
          </a:blip>
          <a:stretch>
            <a:fillRect/>
          </a:stretch>
        </p:blipFill>
        <p:spPr>
          <a:xfrm>
            <a:off x="7220924" y="708063"/>
            <a:ext cx="2357026" cy="4460649"/>
          </a:xfrm>
          <a:prstGeom prst="rect">
            <a:avLst/>
          </a:prstGeom>
          <a:noFill/>
          <a:ln>
            <a:noFill/>
          </a:ln>
        </p:spPr>
      </p:pic>
      <p:pic>
        <p:nvPicPr>
          <p:cNvPr id="845" name="Google Shape;845;p119"/>
          <p:cNvPicPr preferRelativeResize="0"/>
          <p:nvPr/>
        </p:nvPicPr>
        <p:blipFill>
          <a:blip r:embed="rId8">
            <a:alphaModFix/>
          </a:blip>
          <a:stretch>
            <a:fillRect/>
          </a:stretch>
        </p:blipFill>
        <p:spPr>
          <a:xfrm>
            <a:off x="5013350" y="708075"/>
            <a:ext cx="2693201" cy="4460626"/>
          </a:xfrm>
          <a:prstGeom prst="rect">
            <a:avLst/>
          </a:prstGeom>
          <a:noFill/>
          <a:ln>
            <a:noFill/>
          </a:ln>
        </p:spPr>
      </p:pic>
      <p:pic>
        <p:nvPicPr>
          <p:cNvPr id="846" name="Google Shape;846;p119"/>
          <p:cNvPicPr preferRelativeResize="0"/>
          <p:nvPr/>
        </p:nvPicPr>
        <p:blipFill>
          <a:blip r:embed="rId9">
            <a:alphaModFix/>
          </a:blip>
          <a:stretch>
            <a:fillRect/>
          </a:stretch>
        </p:blipFill>
        <p:spPr>
          <a:xfrm>
            <a:off x="3314288" y="1102934"/>
            <a:ext cx="2064863" cy="367090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20"/>
          <p:cNvSpPr txBox="1"/>
          <p:nvPr>
            <p:ph type="title"/>
          </p:nvPr>
        </p:nvSpPr>
        <p:spPr>
          <a:xfrm>
            <a:off x="85475" y="5273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6200"/>
              <a:t>Artificial Intelligence</a:t>
            </a:r>
            <a:endParaRPr sz="6200"/>
          </a:p>
        </p:txBody>
      </p:sp>
      <p:pic>
        <p:nvPicPr>
          <p:cNvPr id="852" name="Google Shape;852;p120"/>
          <p:cNvPicPr preferRelativeResize="0"/>
          <p:nvPr/>
        </p:nvPicPr>
        <p:blipFill>
          <a:blip r:embed="rId3">
            <a:alphaModFix/>
          </a:blip>
          <a:stretch>
            <a:fillRect/>
          </a:stretch>
        </p:blipFill>
        <p:spPr>
          <a:xfrm>
            <a:off x="152400" y="2973250"/>
            <a:ext cx="5314201" cy="21702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21"/>
          <p:cNvSpPr txBox="1"/>
          <p:nvPr>
            <p:ph type="title"/>
          </p:nvPr>
        </p:nvSpPr>
        <p:spPr>
          <a:xfrm>
            <a:off x="311713" y="65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Artificial Intelligence</a:t>
            </a:r>
            <a:endParaRPr/>
          </a:p>
        </p:txBody>
      </p:sp>
      <p:sp>
        <p:nvSpPr>
          <p:cNvPr id="858" name="Google Shape;858;p121"/>
          <p:cNvSpPr txBox="1"/>
          <p:nvPr>
            <p:ph idx="1" type="body"/>
          </p:nvPr>
        </p:nvSpPr>
        <p:spPr>
          <a:xfrm>
            <a:off x="226425" y="1152475"/>
            <a:ext cx="3026700" cy="276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200">
                <a:solidFill>
                  <a:srgbClr val="000000"/>
                </a:solidFill>
                <a:latin typeface="Roboto"/>
                <a:ea typeface="Roboto"/>
                <a:cs typeface="Roboto"/>
                <a:sym typeface="Roboto"/>
              </a:rPr>
              <a:t>AI, or Artificial Intelligence, refers to the simulation of human intelligence in machines that are programmed to think and learn like humans.</a:t>
            </a:r>
            <a:endParaRPr sz="2800"/>
          </a:p>
        </p:txBody>
      </p:sp>
      <p:pic>
        <p:nvPicPr>
          <p:cNvPr id="859" name="Google Shape;859;p121"/>
          <p:cNvPicPr preferRelativeResize="0"/>
          <p:nvPr/>
        </p:nvPicPr>
        <p:blipFill>
          <a:blip r:embed="rId3">
            <a:alphaModFix/>
          </a:blip>
          <a:stretch>
            <a:fillRect/>
          </a:stretch>
        </p:blipFill>
        <p:spPr>
          <a:xfrm>
            <a:off x="3481669" y="1152474"/>
            <a:ext cx="5478606" cy="2976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Exercises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0" name="Google Shape;13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Mention skills that you have now at your current stage </a:t>
            </a:r>
            <a:endParaRPr sz="20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What are the skills you think you need to have?</a:t>
            </a:r>
            <a:endParaRPr b="1" sz="2400">
              <a:solidFill>
                <a:srgbClr val="8BC34A"/>
              </a:solidFill>
              <a:highlight>
                <a:srgbClr val="FFFFFF"/>
              </a:highlight>
              <a:latin typeface="Roboto Slab"/>
              <a:ea typeface="Roboto Slab"/>
              <a:cs typeface="Roboto Slab"/>
              <a:sym typeface="Roboto Slab"/>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Categories of AI</a:t>
            </a:r>
            <a:endParaRPr/>
          </a:p>
        </p:txBody>
      </p:sp>
      <p:sp>
        <p:nvSpPr>
          <p:cNvPr id="865" name="Google Shape;865;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6" name="Google Shape;866;p122"/>
          <p:cNvPicPr preferRelativeResize="0"/>
          <p:nvPr/>
        </p:nvPicPr>
        <p:blipFill>
          <a:blip r:embed="rId3">
            <a:alphaModFix/>
          </a:blip>
          <a:stretch>
            <a:fillRect/>
          </a:stretch>
        </p:blipFill>
        <p:spPr>
          <a:xfrm>
            <a:off x="2126925" y="1152475"/>
            <a:ext cx="4740250" cy="36698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23"/>
          <p:cNvSpPr txBox="1"/>
          <p:nvPr>
            <p:ph type="title"/>
          </p:nvPr>
        </p:nvSpPr>
        <p:spPr>
          <a:xfrm>
            <a:off x="159300" y="298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Categories of AI</a:t>
            </a:r>
            <a:endParaRPr/>
          </a:p>
        </p:txBody>
      </p:sp>
      <p:sp>
        <p:nvSpPr>
          <p:cNvPr id="872" name="Google Shape;872;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3" name="Google Shape;873;p123"/>
          <p:cNvPicPr preferRelativeResize="0"/>
          <p:nvPr/>
        </p:nvPicPr>
        <p:blipFill>
          <a:blip r:embed="rId3">
            <a:alphaModFix/>
          </a:blip>
          <a:stretch>
            <a:fillRect/>
          </a:stretch>
        </p:blipFill>
        <p:spPr>
          <a:xfrm>
            <a:off x="1792725" y="1017725"/>
            <a:ext cx="5037200" cy="3913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Technologies</a:t>
            </a:r>
            <a:endParaRPr/>
          </a:p>
        </p:txBody>
      </p:sp>
      <p:sp>
        <p:nvSpPr>
          <p:cNvPr id="879" name="Google Shape;879;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0" name="Google Shape;880;p124"/>
          <p:cNvPicPr preferRelativeResize="0"/>
          <p:nvPr/>
        </p:nvPicPr>
        <p:blipFill>
          <a:blip r:embed="rId3">
            <a:alphaModFix/>
          </a:blip>
          <a:stretch>
            <a:fillRect/>
          </a:stretch>
        </p:blipFill>
        <p:spPr>
          <a:xfrm>
            <a:off x="140200" y="1017725"/>
            <a:ext cx="4048125" cy="1809750"/>
          </a:xfrm>
          <a:prstGeom prst="rect">
            <a:avLst/>
          </a:prstGeom>
          <a:noFill/>
          <a:ln>
            <a:noFill/>
          </a:ln>
        </p:spPr>
      </p:pic>
      <p:pic>
        <p:nvPicPr>
          <p:cNvPr id="881" name="Google Shape;881;p124"/>
          <p:cNvPicPr preferRelativeResize="0"/>
          <p:nvPr/>
        </p:nvPicPr>
        <p:blipFill>
          <a:blip r:embed="rId4">
            <a:alphaModFix/>
          </a:blip>
          <a:stretch>
            <a:fillRect/>
          </a:stretch>
        </p:blipFill>
        <p:spPr>
          <a:xfrm>
            <a:off x="311700" y="2937500"/>
            <a:ext cx="3286125" cy="1971675"/>
          </a:xfrm>
          <a:prstGeom prst="rect">
            <a:avLst/>
          </a:prstGeom>
          <a:noFill/>
          <a:ln>
            <a:noFill/>
          </a:ln>
        </p:spPr>
      </p:pic>
      <p:grpSp>
        <p:nvGrpSpPr>
          <p:cNvPr id="882" name="Google Shape;882;p124"/>
          <p:cNvGrpSpPr/>
          <p:nvPr/>
        </p:nvGrpSpPr>
        <p:grpSpPr>
          <a:xfrm>
            <a:off x="4700950" y="855800"/>
            <a:ext cx="4337050" cy="2057900"/>
            <a:chOff x="4700950" y="855800"/>
            <a:chExt cx="4337050" cy="2057900"/>
          </a:xfrm>
        </p:grpSpPr>
        <p:pic>
          <p:nvPicPr>
            <p:cNvPr id="883" name="Google Shape;883;p124"/>
            <p:cNvPicPr preferRelativeResize="0"/>
            <p:nvPr/>
          </p:nvPicPr>
          <p:blipFill>
            <a:blip r:embed="rId5">
              <a:alphaModFix/>
            </a:blip>
            <a:stretch>
              <a:fillRect/>
            </a:stretch>
          </p:blipFill>
          <p:spPr>
            <a:xfrm>
              <a:off x="4700950" y="855800"/>
              <a:ext cx="3943349" cy="1971675"/>
            </a:xfrm>
            <a:prstGeom prst="rect">
              <a:avLst/>
            </a:prstGeom>
            <a:noFill/>
            <a:ln>
              <a:noFill/>
            </a:ln>
          </p:spPr>
        </p:pic>
        <p:sp>
          <p:nvSpPr>
            <p:cNvPr id="884" name="Google Shape;884;p124"/>
            <p:cNvSpPr txBox="1"/>
            <p:nvPr/>
          </p:nvSpPr>
          <p:spPr>
            <a:xfrm>
              <a:off x="6038000" y="2498200"/>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500">
                  <a:latin typeface="Roboto"/>
                  <a:ea typeface="Roboto"/>
                  <a:cs typeface="Roboto"/>
                  <a:sym typeface="Roboto"/>
                </a:rPr>
                <a:t>Image </a:t>
              </a:r>
              <a:r>
                <a:rPr b="1" lang="en" sz="1500">
                  <a:latin typeface="Roboto"/>
                  <a:ea typeface="Roboto"/>
                  <a:cs typeface="Roboto"/>
                  <a:sym typeface="Roboto"/>
                </a:rPr>
                <a:t>recognition</a:t>
              </a:r>
              <a:r>
                <a:rPr b="1" lang="en" sz="1500">
                  <a:latin typeface="Roboto"/>
                  <a:ea typeface="Roboto"/>
                  <a:cs typeface="Roboto"/>
                  <a:sym typeface="Roboto"/>
                </a:rPr>
                <a:t> </a:t>
              </a:r>
              <a:endParaRPr b="1" sz="1700"/>
            </a:p>
          </p:txBody>
        </p:sp>
      </p:grpSp>
      <p:grpSp>
        <p:nvGrpSpPr>
          <p:cNvPr id="885" name="Google Shape;885;p124"/>
          <p:cNvGrpSpPr/>
          <p:nvPr/>
        </p:nvGrpSpPr>
        <p:grpSpPr>
          <a:xfrm>
            <a:off x="4700950" y="2913688"/>
            <a:ext cx="3486150" cy="2019300"/>
            <a:chOff x="4700950" y="2913688"/>
            <a:chExt cx="3486150" cy="2019300"/>
          </a:xfrm>
        </p:grpSpPr>
        <p:pic>
          <p:nvPicPr>
            <p:cNvPr id="886" name="Google Shape;886;p124"/>
            <p:cNvPicPr preferRelativeResize="0"/>
            <p:nvPr/>
          </p:nvPicPr>
          <p:blipFill>
            <a:blip r:embed="rId6">
              <a:alphaModFix/>
            </a:blip>
            <a:stretch>
              <a:fillRect/>
            </a:stretch>
          </p:blipFill>
          <p:spPr>
            <a:xfrm>
              <a:off x="4700950" y="2913688"/>
              <a:ext cx="3486150" cy="2019300"/>
            </a:xfrm>
            <a:prstGeom prst="rect">
              <a:avLst/>
            </a:prstGeom>
            <a:noFill/>
            <a:ln>
              <a:noFill/>
            </a:ln>
          </p:spPr>
        </p:pic>
        <p:sp>
          <p:nvSpPr>
            <p:cNvPr id="887" name="Google Shape;887;p124"/>
            <p:cNvSpPr txBox="1"/>
            <p:nvPr/>
          </p:nvSpPr>
          <p:spPr>
            <a:xfrm>
              <a:off x="4825275" y="307982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500">
                  <a:solidFill>
                    <a:schemeClr val="lt1"/>
                  </a:solidFill>
                  <a:latin typeface="Roboto"/>
                  <a:ea typeface="Roboto"/>
                  <a:cs typeface="Roboto"/>
                  <a:sym typeface="Roboto"/>
                </a:rPr>
                <a:t>Virtual Assistant</a:t>
              </a:r>
              <a:endParaRPr b="1" sz="1700">
                <a:solidFill>
                  <a:schemeClr val="lt1"/>
                </a:solidFil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25"/>
          <p:cNvSpPr txBox="1"/>
          <p:nvPr>
            <p:ph type="title"/>
          </p:nvPr>
        </p:nvSpPr>
        <p:spPr>
          <a:xfrm>
            <a:off x="311700" y="932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Technologies</a:t>
            </a:r>
            <a:endParaRPr/>
          </a:p>
        </p:txBody>
      </p:sp>
      <p:sp>
        <p:nvSpPr>
          <p:cNvPr id="893" name="Google Shape;893;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4" name="Google Shape;894;p125"/>
          <p:cNvPicPr preferRelativeResize="0"/>
          <p:nvPr/>
        </p:nvPicPr>
        <p:blipFill>
          <a:blip r:embed="rId3">
            <a:alphaModFix/>
          </a:blip>
          <a:stretch>
            <a:fillRect/>
          </a:stretch>
        </p:blipFill>
        <p:spPr>
          <a:xfrm>
            <a:off x="4942425" y="414600"/>
            <a:ext cx="2873800" cy="1813000"/>
          </a:xfrm>
          <a:prstGeom prst="rect">
            <a:avLst/>
          </a:prstGeom>
          <a:noFill/>
          <a:ln>
            <a:noFill/>
          </a:ln>
        </p:spPr>
      </p:pic>
      <p:grpSp>
        <p:nvGrpSpPr>
          <p:cNvPr id="895" name="Google Shape;895;p125"/>
          <p:cNvGrpSpPr/>
          <p:nvPr/>
        </p:nvGrpSpPr>
        <p:grpSpPr>
          <a:xfrm>
            <a:off x="409200" y="1505250"/>
            <a:ext cx="3910050" cy="2996700"/>
            <a:chOff x="409200" y="1505250"/>
            <a:chExt cx="3910050" cy="2996700"/>
          </a:xfrm>
        </p:grpSpPr>
        <p:pic>
          <p:nvPicPr>
            <p:cNvPr id="896" name="Google Shape;896;p125"/>
            <p:cNvPicPr preferRelativeResize="0"/>
            <p:nvPr/>
          </p:nvPicPr>
          <p:blipFill>
            <a:blip r:embed="rId4">
              <a:alphaModFix/>
            </a:blip>
            <a:stretch>
              <a:fillRect/>
            </a:stretch>
          </p:blipFill>
          <p:spPr>
            <a:xfrm>
              <a:off x="409200" y="1505250"/>
              <a:ext cx="3910050" cy="2606700"/>
            </a:xfrm>
            <a:prstGeom prst="rect">
              <a:avLst/>
            </a:prstGeom>
            <a:noFill/>
            <a:ln>
              <a:noFill/>
            </a:ln>
          </p:spPr>
        </p:pic>
        <p:sp>
          <p:nvSpPr>
            <p:cNvPr id="897" name="Google Shape;897;p125"/>
            <p:cNvSpPr txBox="1"/>
            <p:nvPr/>
          </p:nvSpPr>
          <p:spPr>
            <a:xfrm>
              <a:off x="815300" y="4111950"/>
              <a:ext cx="2035500" cy="3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a:solidFill>
                    <a:srgbClr val="212121"/>
                  </a:solidFill>
                  <a:latin typeface="Roboto"/>
                  <a:ea typeface="Roboto"/>
                  <a:cs typeface="Roboto"/>
                  <a:sym typeface="Roboto"/>
                </a:rPr>
                <a:t>Autonomous Vehicles</a:t>
              </a:r>
              <a:endParaRPr b="1" sz="1600">
                <a:solidFill>
                  <a:srgbClr val="212121"/>
                </a:solidFill>
                <a:latin typeface="Proxima Nova"/>
                <a:ea typeface="Proxima Nova"/>
                <a:cs typeface="Proxima Nova"/>
                <a:sym typeface="Proxima Nova"/>
              </a:endParaRPr>
            </a:p>
          </p:txBody>
        </p:sp>
      </p:grpSp>
      <p:grpSp>
        <p:nvGrpSpPr>
          <p:cNvPr id="898" name="Google Shape;898;p125"/>
          <p:cNvGrpSpPr/>
          <p:nvPr/>
        </p:nvGrpSpPr>
        <p:grpSpPr>
          <a:xfrm>
            <a:off x="5004275" y="2448450"/>
            <a:ext cx="3076575" cy="2695050"/>
            <a:chOff x="5004275" y="2448450"/>
            <a:chExt cx="3076575" cy="2695050"/>
          </a:xfrm>
        </p:grpSpPr>
        <p:pic>
          <p:nvPicPr>
            <p:cNvPr id="899" name="Google Shape;899;p125"/>
            <p:cNvPicPr preferRelativeResize="0"/>
            <p:nvPr/>
          </p:nvPicPr>
          <p:blipFill>
            <a:blip r:embed="rId5">
              <a:alphaModFix/>
            </a:blip>
            <a:stretch>
              <a:fillRect/>
            </a:stretch>
          </p:blipFill>
          <p:spPr>
            <a:xfrm>
              <a:off x="5004275" y="2448450"/>
              <a:ext cx="3076575" cy="2305050"/>
            </a:xfrm>
            <a:prstGeom prst="rect">
              <a:avLst/>
            </a:prstGeom>
            <a:noFill/>
            <a:ln>
              <a:noFill/>
            </a:ln>
          </p:spPr>
        </p:pic>
        <p:sp>
          <p:nvSpPr>
            <p:cNvPr id="900" name="Google Shape;900;p125"/>
            <p:cNvSpPr txBox="1"/>
            <p:nvPr/>
          </p:nvSpPr>
          <p:spPr>
            <a:xfrm>
              <a:off x="5641900" y="4753500"/>
              <a:ext cx="2035500" cy="3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a:solidFill>
                    <a:srgbClr val="212121"/>
                  </a:solidFill>
                  <a:latin typeface="Roboto"/>
                  <a:ea typeface="Roboto"/>
                  <a:cs typeface="Roboto"/>
                  <a:sym typeface="Roboto"/>
                </a:rPr>
                <a:t>Fraud Detection</a:t>
              </a:r>
              <a:endParaRPr b="1" sz="1600">
                <a:solidFill>
                  <a:srgbClr val="212121"/>
                </a:solidFill>
                <a:latin typeface="Proxima Nova"/>
                <a:ea typeface="Proxima Nova"/>
                <a:cs typeface="Proxima Nova"/>
                <a:sym typeface="Proxima Nova"/>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906" name="Google Shape;906;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Create an account with “</a:t>
            </a:r>
            <a:r>
              <a:rPr lang="en" sz="2000" u="sng">
                <a:solidFill>
                  <a:schemeClr val="hlink"/>
                </a:solidFill>
                <a:hlinkClick r:id="rId3"/>
              </a:rPr>
              <a:t>www.openai.com</a:t>
            </a:r>
            <a:r>
              <a:rPr lang="en" sz="2000"/>
              <a:t>”</a:t>
            </a:r>
            <a:endParaRPr sz="2000"/>
          </a:p>
          <a:p>
            <a:pPr indent="-355600" lvl="0" marL="457200" rtl="0" algn="l">
              <a:spcBef>
                <a:spcPts val="0"/>
              </a:spcBef>
              <a:spcAft>
                <a:spcPts val="0"/>
              </a:spcAft>
              <a:buSzPts val="2000"/>
              <a:buAutoNum type="arabicPeriod"/>
            </a:pPr>
            <a:r>
              <a:rPr lang="en" sz="2000"/>
              <a:t>Type what are the digital skills needed in your field (e.g Education)</a:t>
            </a:r>
            <a:endParaRPr sz="20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7"/>
          <p:cNvSpPr txBox="1"/>
          <p:nvPr>
            <p:ph type="title"/>
          </p:nvPr>
        </p:nvSpPr>
        <p:spPr>
          <a:xfrm>
            <a:off x="85475" y="5273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6200"/>
              <a:t>Digital Security</a:t>
            </a:r>
            <a:endParaRPr sz="62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Security: </a:t>
            </a:r>
            <a:r>
              <a:rPr lang="en">
                <a:solidFill>
                  <a:schemeClr val="dk1"/>
                </a:solidFill>
              </a:rPr>
              <a:t>Password Security</a:t>
            </a:r>
            <a:endParaRPr>
              <a:solidFill>
                <a:schemeClr val="dk1"/>
              </a:solidFill>
            </a:endParaRPr>
          </a:p>
        </p:txBody>
      </p:sp>
      <p:sp>
        <p:nvSpPr>
          <p:cNvPr id="917" name="Google Shape;917;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2000"/>
          </a:p>
        </p:txBody>
      </p:sp>
      <p:pic>
        <p:nvPicPr>
          <p:cNvPr id="918" name="Google Shape;918;p128"/>
          <p:cNvPicPr preferRelativeResize="0"/>
          <p:nvPr/>
        </p:nvPicPr>
        <p:blipFill>
          <a:blip r:embed="rId3">
            <a:alphaModFix/>
          </a:blip>
          <a:stretch>
            <a:fillRect/>
          </a:stretch>
        </p:blipFill>
        <p:spPr>
          <a:xfrm>
            <a:off x="152400" y="1643100"/>
            <a:ext cx="4878800" cy="2354025"/>
          </a:xfrm>
          <a:prstGeom prst="rect">
            <a:avLst/>
          </a:prstGeom>
          <a:noFill/>
          <a:ln>
            <a:noFill/>
          </a:ln>
        </p:spPr>
      </p:pic>
      <p:sp>
        <p:nvSpPr>
          <p:cNvPr id="919" name="Google Shape;919;p128"/>
          <p:cNvSpPr txBox="1"/>
          <p:nvPr/>
        </p:nvSpPr>
        <p:spPr>
          <a:xfrm>
            <a:off x="5118600" y="1701925"/>
            <a:ext cx="3713700" cy="241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latin typeface="Roboto"/>
                <a:ea typeface="Roboto"/>
                <a:cs typeface="Roboto"/>
                <a:sym typeface="Roboto"/>
              </a:rPr>
              <a:t>A strong password typically includes a combination of: </a:t>
            </a:r>
            <a:endParaRPr sz="2000">
              <a:latin typeface="Roboto"/>
              <a:ea typeface="Roboto"/>
              <a:cs typeface="Roboto"/>
              <a:sym typeface="Roboto"/>
            </a:endParaRPr>
          </a:p>
          <a:p>
            <a:pPr indent="-355600" lvl="0" marL="457200" rtl="0" algn="l">
              <a:lnSpc>
                <a:spcPct val="115000"/>
              </a:lnSpc>
              <a:spcBef>
                <a:spcPts val="1200"/>
              </a:spcBef>
              <a:spcAft>
                <a:spcPts val="0"/>
              </a:spcAft>
              <a:buSzPts val="2000"/>
              <a:buFont typeface="Roboto"/>
              <a:buChar char="●"/>
            </a:pPr>
            <a:r>
              <a:rPr lang="en" sz="2000">
                <a:latin typeface="Roboto"/>
                <a:ea typeface="Roboto"/>
                <a:cs typeface="Roboto"/>
                <a:sym typeface="Roboto"/>
              </a:rPr>
              <a:t>uppercase and lowercase letters</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 sz="2000">
                <a:latin typeface="Roboto"/>
                <a:ea typeface="Roboto"/>
                <a:cs typeface="Roboto"/>
                <a:sym typeface="Roboto"/>
              </a:rPr>
              <a:t>Numbers, and</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 sz="2000">
                <a:latin typeface="Roboto"/>
                <a:ea typeface="Roboto"/>
                <a:cs typeface="Roboto"/>
                <a:sym typeface="Roboto"/>
              </a:rPr>
              <a:t>special characters.</a:t>
            </a:r>
            <a:endParaRPr sz="2200">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Digital Security: </a:t>
            </a:r>
            <a:r>
              <a:rPr lang="en" sz="2200">
                <a:solidFill>
                  <a:schemeClr val="dk1"/>
                </a:solidFill>
              </a:rPr>
              <a:t>Two-Factor Authentication (2FA)</a:t>
            </a:r>
            <a:endParaRPr sz="2200">
              <a:solidFill>
                <a:schemeClr val="dk1"/>
              </a:solidFill>
            </a:endParaRPr>
          </a:p>
        </p:txBody>
      </p:sp>
      <p:sp>
        <p:nvSpPr>
          <p:cNvPr id="925" name="Google Shape;925;p129"/>
          <p:cNvSpPr txBox="1"/>
          <p:nvPr>
            <p:ph idx="1" type="body"/>
          </p:nvPr>
        </p:nvSpPr>
        <p:spPr>
          <a:xfrm>
            <a:off x="311700" y="1258400"/>
            <a:ext cx="478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solidFill>
                  <a:srgbClr val="000000"/>
                </a:solidFill>
                <a:latin typeface="Roboto"/>
                <a:ea typeface="Roboto"/>
                <a:cs typeface="Roboto"/>
                <a:sym typeface="Roboto"/>
              </a:rPr>
              <a:t>It requires two form of verification. </a:t>
            </a:r>
            <a:endParaRPr sz="2200">
              <a:solidFill>
                <a:srgbClr val="000000"/>
              </a:solidFill>
              <a:latin typeface="Roboto"/>
              <a:ea typeface="Roboto"/>
              <a:cs typeface="Roboto"/>
              <a:sym typeface="Roboto"/>
            </a:endParaRPr>
          </a:p>
          <a:p>
            <a:pPr indent="-368300" lvl="0" marL="457200" rtl="0" algn="l">
              <a:spcBef>
                <a:spcPts val="1200"/>
              </a:spcBef>
              <a:spcAft>
                <a:spcPts val="0"/>
              </a:spcAft>
              <a:buClr>
                <a:srgbClr val="000000"/>
              </a:buClr>
              <a:buSzPts val="2200"/>
              <a:buFont typeface="Roboto"/>
              <a:buChar char="●"/>
            </a:pPr>
            <a:r>
              <a:rPr b="1" lang="en" sz="2200">
                <a:solidFill>
                  <a:srgbClr val="000000"/>
                </a:solidFill>
                <a:latin typeface="Roboto"/>
                <a:ea typeface="Roboto"/>
                <a:cs typeface="Roboto"/>
                <a:sym typeface="Roboto"/>
              </a:rPr>
              <a:t>First:</a:t>
            </a:r>
            <a:r>
              <a:rPr lang="en" sz="2200">
                <a:solidFill>
                  <a:srgbClr val="000000"/>
                </a:solidFill>
                <a:latin typeface="Roboto"/>
                <a:ea typeface="Roboto"/>
                <a:cs typeface="Roboto"/>
                <a:sym typeface="Roboto"/>
              </a:rPr>
              <a:t> Password</a:t>
            </a:r>
            <a:endParaRPr sz="2200">
              <a:solidFill>
                <a:srgbClr val="000000"/>
              </a:solidFill>
              <a:latin typeface="Roboto"/>
              <a:ea typeface="Roboto"/>
              <a:cs typeface="Roboto"/>
              <a:sym typeface="Roboto"/>
            </a:endParaRPr>
          </a:p>
          <a:p>
            <a:pPr indent="-368300" lvl="0" marL="457200" rtl="0" algn="l">
              <a:spcBef>
                <a:spcPts val="0"/>
              </a:spcBef>
              <a:spcAft>
                <a:spcPts val="0"/>
              </a:spcAft>
              <a:buClr>
                <a:srgbClr val="000000"/>
              </a:buClr>
              <a:buSzPts val="2200"/>
              <a:buFont typeface="Roboto"/>
              <a:buChar char="●"/>
            </a:pPr>
            <a:r>
              <a:rPr b="1" lang="en" sz="2200">
                <a:solidFill>
                  <a:srgbClr val="000000"/>
                </a:solidFill>
                <a:latin typeface="Roboto"/>
                <a:ea typeface="Roboto"/>
                <a:cs typeface="Roboto"/>
                <a:sym typeface="Roboto"/>
              </a:rPr>
              <a:t>Second:</a:t>
            </a:r>
            <a:r>
              <a:rPr lang="en" sz="2200">
                <a:solidFill>
                  <a:srgbClr val="000000"/>
                </a:solidFill>
                <a:latin typeface="Roboto"/>
                <a:ea typeface="Roboto"/>
                <a:cs typeface="Roboto"/>
                <a:sym typeface="Roboto"/>
              </a:rPr>
              <a:t> could be a code sent to your mobile device</a:t>
            </a:r>
            <a:endParaRPr sz="3000"/>
          </a:p>
        </p:txBody>
      </p:sp>
      <p:pic>
        <p:nvPicPr>
          <p:cNvPr id="926" name="Google Shape;926;p129"/>
          <p:cNvPicPr preferRelativeResize="0"/>
          <p:nvPr/>
        </p:nvPicPr>
        <p:blipFill>
          <a:blip r:embed="rId3">
            <a:alphaModFix/>
          </a:blip>
          <a:stretch>
            <a:fillRect/>
          </a:stretch>
        </p:blipFill>
        <p:spPr>
          <a:xfrm>
            <a:off x="4930375" y="1313454"/>
            <a:ext cx="3901925" cy="248432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Digital Security: </a:t>
            </a:r>
            <a:r>
              <a:rPr lang="en" sz="2200">
                <a:solidFill>
                  <a:schemeClr val="dk1"/>
                </a:solidFill>
              </a:rPr>
              <a:t>Software Update</a:t>
            </a:r>
            <a:endParaRPr sz="2200">
              <a:solidFill>
                <a:schemeClr val="dk1"/>
              </a:solidFill>
            </a:endParaRPr>
          </a:p>
        </p:txBody>
      </p:sp>
      <p:sp>
        <p:nvSpPr>
          <p:cNvPr id="932" name="Google Shape;932;p130"/>
          <p:cNvSpPr txBox="1"/>
          <p:nvPr>
            <p:ph idx="1" type="body"/>
          </p:nvPr>
        </p:nvSpPr>
        <p:spPr>
          <a:xfrm>
            <a:off x="311700" y="1403225"/>
            <a:ext cx="4783500" cy="20475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t/>
            </a:r>
            <a:endParaRPr sz="2900">
              <a:solidFill>
                <a:srgbClr val="000000"/>
              </a:solidFill>
              <a:latin typeface="Roboto"/>
              <a:ea typeface="Roboto"/>
              <a:cs typeface="Roboto"/>
              <a:sym typeface="Roboto"/>
            </a:endParaRPr>
          </a:p>
          <a:p>
            <a:pPr indent="0" lvl="0" marL="0" rtl="0" algn="ctr">
              <a:spcBef>
                <a:spcPts val="1200"/>
              </a:spcBef>
              <a:spcAft>
                <a:spcPts val="1200"/>
              </a:spcAft>
              <a:buNone/>
            </a:pPr>
            <a:r>
              <a:rPr lang="en" sz="2900">
                <a:solidFill>
                  <a:srgbClr val="000000"/>
                </a:solidFill>
                <a:latin typeface="Roboto"/>
                <a:ea typeface="Roboto"/>
                <a:cs typeface="Roboto"/>
                <a:sym typeface="Roboto"/>
              </a:rPr>
              <a:t>Includes patches and fixes for vulnerabilities that hackers could exploit.</a:t>
            </a:r>
            <a:endParaRPr sz="4700">
              <a:latin typeface="Roboto"/>
              <a:ea typeface="Roboto"/>
              <a:cs typeface="Roboto"/>
              <a:sym typeface="Roboto"/>
            </a:endParaRPr>
          </a:p>
        </p:txBody>
      </p:sp>
      <p:pic>
        <p:nvPicPr>
          <p:cNvPr id="933" name="Google Shape;933;p130"/>
          <p:cNvPicPr preferRelativeResize="0"/>
          <p:nvPr/>
        </p:nvPicPr>
        <p:blipFill>
          <a:blip r:embed="rId3">
            <a:alphaModFix/>
          </a:blip>
          <a:stretch>
            <a:fillRect/>
          </a:stretch>
        </p:blipFill>
        <p:spPr>
          <a:xfrm>
            <a:off x="5030050" y="1573175"/>
            <a:ext cx="3896400" cy="187754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Digital Security: </a:t>
            </a:r>
            <a:r>
              <a:rPr lang="en" sz="2200">
                <a:solidFill>
                  <a:schemeClr val="dk1"/>
                </a:solidFill>
              </a:rPr>
              <a:t>Secure Internet Connection</a:t>
            </a:r>
            <a:endParaRPr sz="2200">
              <a:solidFill>
                <a:schemeClr val="dk1"/>
              </a:solidFill>
            </a:endParaRPr>
          </a:p>
        </p:txBody>
      </p:sp>
      <p:sp>
        <p:nvSpPr>
          <p:cNvPr id="939" name="Google Shape;939;p131"/>
          <p:cNvSpPr txBox="1"/>
          <p:nvPr>
            <p:ph idx="1" type="body"/>
          </p:nvPr>
        </p:nvSpPr>
        <p:spPr>
          <a:xfrm>
            <a:off x="311700" y="1403225"/>
            <a:ext cx="5195400" cy="287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000000"/>
                </a:solidFill>
                <a:latin typeface="Roboto"/>
                <a:ea typeface="Roboto"/>
                <a:cs typeface="Roboto"/>
                <a:sym typeface="Roboto"/>
              </a:rPr>
              <a:t>Don’t perform sensitive transactions on public Wi-Fi</a:t>
            </a:r>
            <a:endParaRPr sz="2300">
              <a:solidFill>
                <a:srgbClr val="000000"/>
              </a:solidFill>
              <a:latin typeface="Roboto"/>
              <a:ea typeface="Roboto"/>
              <a:cs typeface="Roboto"/>
              <a:sym typeface="Roboto"/>
            </a:endParaRPr>
          </a:p>
          <a:p>
            <a:pPr indent="-374650" lvl="0" marL="457200" rtl="0" algn="l">
              <a:spcBef>
                <a:spcPts val="1200"/>
              </a:spcBef>
              <a:spcAft>
                <a:spcPts val="0"/>
              </a:spcAft>
              <a:buClr>
                <a:srgbClr val="000000"/>
              </a:buClr>
              <a:buSzPts val="2300"/>
              <a:buFont typeface="Roboto"/>
              <a:buChar char="●"/>
            </a:pPr>
            <a:r>
              <a:rPr lang="en" sz="2300">
                <a:solidFill>
                  <a:srgbClr val="000000"/>
                </a:solidFill>
                <a:latin typeface="Roboto"/>
                <a:ea typeface="Roboto"/>
                <a:cs typeface="Roboto"/>
                <a:sym typeface="Roboto"/>
              </a:rPr>
              <a:t>O</a:t>
            </a:r>
            <a:r>
              <a:rPr lang="en" sz="2300">
                <a:solidFill>
                  <a:srgbClr val="000000"/>
                </a:solidFill>
                <a:latin typeface="Roboto"/>
                <a:ea typeface="Roboto"/>
                <a:cs typeface="Roboto"/>
                <a:sym typeface="Roboto"/>
              </a:rPr>
              <a:t>ften Unsecured</a:t>
            </a:r>
            <a:endParaRPr sz="2300">
              <a:solidFill>
                <a:srgbClr val="000000"/>
              </a:solidFill>
              <a:latin typeface="Roboto"/>
              <a:ea typeface="Roboto"/>
              <a:cs typeface="Roboto"/>
              <a:sym typeface="Roboto"/>
            </a:endParaRPr>
          </a:p>
          <a:p>
            <a:pPr indent="-374650" lvl="0" marL="457200" rtl="0" algn="l">
              <a:spcBef>
                <a:spcPts val="0"/>
              </a:spcBef>
              <a:spcAft>
                <a:spcPts val="0"/>
              </a:spcAft>
              <a:buClr>
                <a:srgbClr val="000000"/>
              </a:buClr>
              <a:buSzPts val="2300"/>
              <a:buFont typeface="Roboto"/>
              <a:buChar char="●"/>
            </a:pPr>
            <a:r>
              <a:rPr lang="en" sz="2300">
                <a:solidFill>
                  <a:srgbClr val="000000"/>
                </a:solidFill>
                <a:latin typeface="Roboto"/>
                <a:ea typeface="Roboto"/>
                <a:cs typeface="Roboto"/>
                <a:sym typeface="Roboto"/>
              </a:rPr>
              <a:t>Free WiFi on Airports or restaurants</a:t>
            </a:r>
            <a:endParaRPr sz="2300">
              <a:solidFill>
                <a:srgbClr val="000000"/>
              </a:solidFill>
              <a:latin typeface="Roboto"/>
              <a:ea typeface="Roboto"/>
              <a:cs typeface="Roboto"/>
              <a:sym typeface="Roboto"/>
            </a:endParaRPr>
          </a:p>
        </p:txBody>
      </p:sp>
      <p:pic>
        <p:nvPicPr>
          <p:cNvPr id="940" name="Google Shape;940;p131"/>
          <p:cNvPicPr preferRelativeResize="0"/>
          <p:nvPr/>
        </p:nvPicPr>
        <p:blipFill>
          <a:blip r:embed="rId3">
            <a:alphaModFix/>
          </a:blip>
          <a:stretch>
            <a:fillRect/>
          </a:stretch>
        </p:blipFill>
        <p:spPr>
          <a:xfrm>
            <a:off x="5351500" y="1403225"/>
            <a:ext cx="3686576" cy="2073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53600" y="7260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6200"/>
              <a:t>Computer Literacy</a:t>
            </a:r>
            <a:endParaRPr sz="62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Digital Security: </a:t>
            </a:r>
            <a:r>
              <a:rPr lang="en" sz="2200">
                <a:solidFill>
                  <a:schemeClr val="dk1"/>
                </a:solidFill>
              </a:rPr>
              <a:t>Safe Browsing</a:t>
            </a:r>
            <a:endParaRPr sz="2200">
              <a:solidFill>
                <a:schemeClr val="dk1"/>
              </a:solidFill>
            </a:endParaRPr>
          </a:p>
        </p:txBody>
      </p:sp>
      <p:sp>
        <p:nvSpPr>
          <p:cNvPr id="946" name="Google Shape;946;p132"/>
          <p:cNvSpPr txBox="1"/>
          <p:nvPr>
            <p:ph idx="1" type="body"/>
          </p:nvPr>
        </p:nvSpPr>
        <p:spPr>
          <a:xfrm>
            <a:off x="311700" y="1403225"/>
            <a:ext cx="5195400" cy="2876400"/>
          </a:xfrm>
          <a:prstGeom prst="rect">
            <a:avLst/>
          </a:prstGeom>
        </p:spPr>
        <p:txBody>
          <a:bodyPr anchorCtr="0" anchor="t" bIns="91425" lIns="91425" spcFirstLastPara="1" rIns="91425" wrap="square" tIns="91425">
            <a:normAutofit/>
          </a:bodyPr>
          <a:lstStyle/>
          <a:p>
            <a:pPr indent="-425450" lvl="0" marL="457200" rtl="0" algn="l">
              <a:spcBef>
                <a:spcPts val="0"/>
              </a:spcBef>
              <a:spcAft>
                <a:spcPts val="0"/>
              </a:spcAft>
              <a:buClr>
                <a:srgbClr val="000000"/>
              </a:buClr>
              <a:buSzPts val="3100"/>
              <a:buFont typeface="Roboto"/>
              <a:buChar char="●"/>
            </a:pPr>
            <a:r>
              <a:rPr lang="en" sz="2000">
                <a:solidFill>
                  <a:srgbClr val="000000"/>
                </a:solidFill>
                <a:latin typeface="Roboto"/>
                <a:ea typeface="Roboto"/>
                <a:cs typeface="Roboto"/>
                <a:sym typeface="Roboto"/>
              </a:rPr>
              <a:t>Beware of suspicious links and attachments. </a:t>
            </a:r>
            <a:endParaRPr sz="2000">
              <a:solidFill>
                <a:srgbClr val="000000"/>
              </a:solidFill>
              <a:latin typeface="Roboto"/>
              <a:ea typeface="Roboto"/>
              <a:cs typeface="Roboto"/>
              <a:sym typeface="Roboto"/>
            </a:endParaRPr>
          </a:p>
          <a:p>
            <a:pPr indent="-425450" lvl="0" marL="457200" rtl="0" algn="l">
              <a:spcBef>
                <a:spcPts val="0"/>
              </a:spcBef>
              <a:spcAft>
                <a:spcPts val="0"/>
              </a:spcAft>
              <a:buClr>
                <a:srgbClr val="000000"/>
              </a:buClr>
              <a:buSzPts val="3100"/>
              <a:buFont typeface="Roboto"/>
              <a:buChar char="●"/>
            </a:pPr>
            <a:r>
              <a:rPr lang="en" sz="2000">
                <a:solidFill>
                  <a:srgbClr val="000000"/>
                </a:solidFill>
                <a:latin typeface="Roboto"/>
                <a:ea typeface="Roboto"/>
                <a:cs typeface="Roboto"/>
                <a:sym typeface="Roboto"/>
              </a:rPr>
              <a:t>Look for websites with </a:t>
            </a:r>
            <a:r>
              <a:rPr b="1" lang="en" sz="2000">
                <a:solidFill>
                  <a:srgbClr val="000000"/>
                </a:solidFill>
                <a:latin typeface="Roboto"/>
                <a:ea typeface="Roboto"/>
                <a:cs typeface="Roboto"/>
                <a:sym typeface="Roboto"/>
              </a:rPr>
              <a:t>HTTPS</a:t>
            </a:r>
            <a:r>
              <a:rPr lang="en" sz="2000">
                <a:solidFill>
                  <a:srgbClr val="000000"/>
                </a:solidFill>
                <a:latin typeface="Roboto"/>
                <a:ea typeface="Roboto"/>
                <a:cs typeface="Roboto"/>
                <a:sym typeface="Roboto"/>
              </a:rPr>
              <a:t>,</a:t>
            </a:r>
            <a:endParaRPr sz="2000">
              <a:solidFill>
                <a:srgbClr val="000000"/>
              </a:solidFill>
              <a:latin typeface="Roboto"/>
              <a:ea typeface="Roboto"/>
              <a:cs typeface="Roboto"/>
              <a:sym typeface="Roboto"/>
            </a:endParaRPr>
          </a:p>
          <a:p>
            <a:pPr indent="-425450" lvl="0" marL="457200" rtl="0" algn="l">
              <a:spcBef>
                <a:spcPts val="0"/>
              </a:spcBef>
              <a:spcAft>
                <a:spcPts val="0"/>
              </a:spcAft>
              <a:buClr>
                <a:srgbClr val="000000"/>
              </a:buClr>
              <a:buSzPts val="3100"/>
              <a:buFont typeface="Roboto"/>
              <a:buChar char="●"/>
            </a:pPr>
            <a:r>
              <a:rPr lang="en" sz="2000">
                <a:solidFill>
                  <a:srgbClr val="000000"/>
                </a:solidFill>
                <a:latin typeface="Roboto"/>
                <a:ea typeface="Roboto"/>
                <a:cs typeface="Roboto"/>
                <a:sym typeface="Roboto"/>
              </a:rPr>
              <a:t>Use antivirus and anti-malware</a:t>
            </a:r>
            <a:endParaRPr sz="3100">
              <a:solidFill>
                <a:srgbClr val="000000"/>
              </a:solidFill>
              <a:latin typeface="Roboto"/>
              <a:ea typeface="Roboto"/>
              <a:cs typeface="Roboto"/>
              <a:sym typeface="Roboto"/>
            </a:endParaRPr>
          </a:p>
        </p:txBody>
      </p:sp>
      <p:pic>
        <p:nvPicPr>
          <p:cNvPr id="947" name="Google Shape;947;p132"/>
          <p:cNvPicPr preferRelativeResize="0"/>
          <p:nvPr/>
        </p:nvPicPr>
        <p:blipFill>
          <a:blip r:embed="rId3">
            <a:alphaModFix/>
          </a:blip>
          <a:stretch>
            <a:fillRect/>
          </a:stretch>
        </p:blipFill>
        <p:spPr>
          <a:xfrm>
            <a:off x="4572000" y="1017725"/>
            <a:ext cx="1695450" cy="847725"/>
          </a:xfrm>
          <a:prstGeom prst="rect">
            <a:avLst/>
          </a:prstGeom>
          <a:noFill/>
          <a:ln>
            <a:noFill/>
          </a:ln>
        </p:spPr>
      </p:pic>
      <p:pic>
        <p:nvPicPr>
          <p:cNvPr id="948" name="Google Shape;948;p132"/>
          <p:cNvPicPr preferRelativeResize="0"/>
          <p:nvPr/>
        </p:nvPicPr>
        <p:blipFill>
          <a:blip r:embed="rId4">
            <a:alphaModFix/>
          </a:blip>
          <a:stretch>
            <a:fillRect/>
          </a:stretch>
        </p:blipFill>
        <p:spPr>
          <a:xfrm>
            <a:off x="4484850" y="2117750"/>
            <a:ext cx="4603775" cy="30257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Digital Security: </a:t>
            </a:r>
            <a:r>
              <a:rPr lang="en" sz="2200">
                <a:solidFill>
                  <a:schemeClr val="dk1"/>
                </a:solidFill>
              </a:rPr>
              <a:t>Use Antiviruses</a:t>
            </a:r>
            <a:endParaRPr sz="2200">
              <a:solidFill>
                <a:schemeClr val="dk1"/>
              </a:solidFill>
            </a:endParaRPr>
          </a:p>
        </p:txBody>
      </p:sp>
      <p:sp>
        <p:nvSpPr>
          <p:cNvPr id="954" name="Google Shape;954;p133"/>
          <p:cNvSpPr txBox="1"/>
          <p:nvPr>
            <p:ph idx="1" type="body"/>
          </p:nvPr>
        </p:nvSpPr>
        <p:spPr>
          <a:xfrm>
            <a:off x="311700" y="1403225"/>
            <a:ext cx="4100700" cy="287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700">
                <a:solidFill>
                  <a:srgbClr val="000000"/>
                </a:solidFill>
                <a:highlight>
                  <a:srgbClr val="FFFFFF"/>
                </a:highlight>
                <a:latin typeface="Roboto"/>
                <a:ea typeface="Roboto"/>
                <a:cs typeface="Roboto"/>
                <a:sym typeface="Roboto"/>
              </a:rPr>
              <a:t>Guardians for your device, scanning for and removing harmful software</a:t>
            </a:r>
            <a:endParaRPr sz="4600">
              <a:solidFill>
                <a:srgbClr val="000000"/>
              </a:solidFill>
              <a:latin typeface="Roboto"/>
              <a:ea typeface="Roboto"/>
              <a:cs typeface="Roboto"/>
              <a:sym typeface="Roboto"/>
            </a:endParaRPr>
          </a:p>
        </p:txBody>
      </p:sp>
      <p:pic>
        <p:nvPicPr>
          <p:cNvPr id="955" name="Google Shape;955;p133"/>
          <p:cNvPicPr preferRelativeResize="0"/>
          <p:nvPr/>
        </p:nvPicPr>
        <p:blipFill>
          <a:blip r:embed="rId3">
            <a:alphaModFix/>
          </a:blip>
          <a:stretch>
            <a:fillRect/>
          </a:stretch>
        </p:blipFill>
        <p:spPr>
          <a:xfrm>
            <a:off x="4572000" y="1086500"/>
            <a:ext cx="4600450" cy="47668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Digital Security: </a:t>
            </a:r>
            <a:r>
              <a:rPr lang="en" sz="2200">
                <a:solidFill>
                  <a:schemeClr val="dk1"/>
                </a:solidFill>
              </a:rPr>
              <a:t>Backup Regularly</a:t>
            </a:r>
            <a:endParaRPr sz="2200">
              <a:solidFill>
                <a:schemeClr val="dk1"/>
              </a:solidFill>
            </a:endParaRPr>
          </a:p>
        </p:txBody>
      </p:sp>
      <p:sp>
        <p:nvSpPr>
          <p:cNvPr id="961" name="Google Shape;961;p134"/>
          <p:cNvSpPr txBox="1"/>
          <p:nvPr>
            <p:ph idx="1" type="body"/>
          </p:nvPr>
        </p:nvSpPr>
        <p:spPr>
          <a:xfrm>
            <a:off x="535325" y="1403225"/>
            <a:ext cx="5148300" cy="287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700">
                <a:solidFill>
                  <a:srgbClr val="000000"/>
                </a:solidFill>
                <a:highlight>
                  <a:srgbClr val="FFFFFF"/>
                </a:highlight>
                <a:latin typeface="Roboto"/>
                <a:ea typeface="Roboto"/>
                <a:cs typeface="Roboto"/>
                <a:sym typeface="Roboto"/>
              </a:rPr>
              <a:t>Consider using cloud storage services or external hard drives to store backups. </a:t>
            </a:r>
            <a:endParaRPr sz="2700">
              <a:solidFill>
                <a:srgbClr val="000000"/>
              </a:solidFill>
              <a:highlight>
                <a:srgbClr val="FFFFFF"/>
              </a:highlight>
              <a:latin typeface="Roboto"/>
              <a:ea typeface="Roboto"/>
              <a:cs typeface="Roboto"/>
              <a:sym typeface="Roboto"/>
            </a:endParaRPr>
          </a:p>
          <a:p>
            <a:pPr indent="-374650" lvl="0" marL="457200" rtl="0" algn="l">
              <a:spcBef>
                <a:spcPts val="1200"/>
              </a:spcBef>
              <a:spcAft>
                <a:spcPts val="0"/>
              </a:spcAft>
              <a:buClr>
                <a:srgbClr val="000000"/>
              </a:buClr>
              <a:buSzPts val="2300"/>
              <a:buFont typeface="Roboto"/>
              <a:buChar char="●"/>
            </a:pPr>
            <a:r>
              <a:rPr lang="en" sz="2300">
                <a:solidFill>
                  <a:srgbClr val="000000"/>
                </a:solidFill>
                <a:highlight>
                  <a:srgbClr val="FFFFFF"/>
                </a:highlight>
                <a:latin typeface="Roboto"/>
                <a:ea typeface="Roboto"/>
                <a:cs typeface="Roboto"/>
                <a:sym typeface="Roboto"/>
              </a:rPr>
              <a:t>Back up pictures, videos, audio, documents and contacts</a:t>
            </a:r>
            <a:endParaRPr sz="230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2700">
              <a:solidFill>
                <a:srgbClr val="000000"/>
              </a:solidFill>
              <a:highlight>
                <a:srgbClr val="FFFFFF"/>
              </a:highlight>
              <a:latin typeface="Roboto"/>
              <a:ea typeface="Roboto"/>
              <a:cs typeface="Roboto"/>
              <a:sym typeface="Roboto"/>
            </a:endParaRPr>
          </a:p>
        </p:txBody>
      </p:sp>
      <p:pic>
        <p:nvPicPr>
          <p:cNvPr id="962" name="Google Shape;962;p134"/>
          <p:cNvPicPr preferRelativeResize="0"/>
          <p:nvPr/>
        </p:nvPicPr>
        <p:blipFill>
          <a:blip r:embed="rId3">
            <a:alphaModFix/>
          </a:blip>
          <a:stretch>
            <a:fillRect/>
          </a:stretch>
        </p:blipFill>
        <p:spPr>
          <a:xfrm>
            <a:off x="5753550" y="1683075"/>
            <a:ext cx="2695575" cy="1447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Digital Security: </a:t>
            </a:r>
            <a:r>
              <a:rPr lang="en" sz="2200">
                <a:solidFill>
                  <a:schemeClr val="dk1"/>
                </a:solidFill>
              </a:rPr>
              <a:t>Social Engineering</a:t>
            </a:r>
            <a:endParaRPr sz="2200">
              <a:solidFill>
                <a:schemeClr val="dk1"/>
              </a:solidFill>
            </a:endParaRPr>
          </a:p>
          <a:p>
            <a:pPr indent="0" lvl="0" marL="0" rtl="0" algn="l">
              <a:spcBef>
                <a:spcPts val="0"/>
              </a:spcBef>
              <a:spcAft>
                <a:spcPts val="0"/>
              </a:spcAft>
              <a:buSzPts val="990"/>
              <a:buNone/>
            </a:pPr>
            <a:r>
              <a:t/>
            </a:r>
            <a:endParaRPr sz="2400"/>
          </a:p>
        </p:txBody>
      </p:sp>
      <p:pic>
        <p:nvPicPr>
          <p:cNvPr id="968" name="Google Shape;968;p135"/>
          <p:cNvPicPr preferRelativeResize="0"/>
          <p:nvPr/>
        </p:nvPicPr>
        <p:blipFill>
          <a:blip r:embed="rId3">
            <a:alphaModFix/>
          </a:blip>
          <a:stretch>
            <a:fillRect/>
          </a:stretch>
        </p:blipFill>
        <p:spPr>
          <a:xfrm>
            <a:off x="4822100" y="1056972"/>
            <a:ext cx="4398300" cy="3302753"/>
          </a:xfrm>
          <a:prstGeom prst="rect">
            <a:avLst/>
          </a:prstGeom>
          <a:noFill/>
          <a:ln>
            <a:noFill/>
          </a:ln>
        </p:spPr>
      </p:pic>
      <p:sp>
        <p:nvSpPr>
          <p:cNvPr id="969" name="Google Shape;969;p135"/>
          <p:cNvSpPr txBox="1"/>
          <p:nvPr/>
        </p:nvSpPr>
        <p:spPr>
          <a:xfrm>
            <a:off x="446000" y="1419475"/>
            <a:ext cx="4313100" cy="2782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Roboto"/>
              <a:buChar char="●"/>
            </a:pPr>
            <a:r>
              <a:rPr lang="en" sz="2500">
                <a:latin typeface="Roboto"/>
                <a:ea typeface="Roboto"/>
                <a:cs typeface="Roboto"/>
                <a:sym typeface="Roboto"/>
              </a:rPr>
              <a:t>Online scam</a:t>
            </a:r>
            <a:endParaRPr sz="2500">
              <a:latin typeface="Roboto"/>
              <a:ea typeface="Roboto"/>
              <a:cs typeface="Roboto"/>
              <a:sym typeface="Roboto"/>
            </a:endParaRPr>
          </a:p>
          <a:p>
            <a:pPr indent="-387350" lvl="0" marL="457200" rtl="0" algn="l">
              <a:lnSpc>
                <a:spcPct val="115000"/>
              </a:lnSpc>
              <a:spcBef>
                <a:spcPts val="0"/>
              </a:spcBef>
              <a:spcAft>
                <a:spcPts val="0"/>
              </a:spcAft>
              <a:buSzPts val="2500"/>
              <a:buFont typeface="Roboto"/>
              <a:buChar char="●"/>
            </a:pPr>
            <a:r>
              <a:rPr b="1" lang="en" sz="2500">
                <a:latin typeface="Roboto"/>
                <a:ea typeface="Roboto"/>
                <a:cs typeface="Roboto"/>
                <a:sym typeface="Roboto"/>
              </a:rPr>
              <a:t>Deception to get </a:t>
            </a:r>
            <a:r>
              <a:rPr lang="en" sz="2500">
                <a:latin typeface="Roboto"/>
                <a:ea typeface="Roboto"/>
                <a:cs typeface="Roboto"/>
                <a:sym typeface="Roboto"/>
              </a:rPr>
              <a:t>Passwords or payment details.</a:t>
            </a:r>
            <a:endParaRPr sz="2500">
              <a:latin typeface="Roboto"/>
              <a:ea typeface="Roboto"/>
              <a:cs typeface="Roboto"/>
              <a:sym typeface="Roboto"/>
            </a:endParaRPr>
          </a:p>
          <a:p>
            <a:pPr indent="-387350" lvl="0" marL="457200" rtl="0" algn="l">
              <a:lnSpc>
                <a:spcPct val="115000"/>
              </a:lnSpc>
              <a:spcBef>
                <a:spcPts val="0"/>
              </a:spcBef>
              <a:spcAft>
                <a:spcPts val="0"/>
              </a:spcAft>
              <a:buSzPts val="2500"/>
              <a:buFont typeface="Roboto"/>
              <a:buChar char="●"/>
            </a:pPr>
            <a:r>
              <a:rPr lang="en" sz="2500">
                <a:latin typeface="Roboto"/>
                <a:ea typeface="Roboto"/>
                <a:cs typeface="Roboto"/>
                <a:sym typeface="Roboto"/>
              </a:rPr>
              <a:t>They use text messages, emails, links, calls</a:t>
            </a:r>
            <a:endParaRPr sz="2500">
              <a:latin typeface="Roboto"/>
              <a:ea typeface="Roboto"/>
              <a:cs typeface="Roboto"/>
              <a:sym typeface="Robot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Digital Security: </a:t>
            </a:r>
            <a:r>
              <a:rPr lang="en" sz="2000">
                <a:solidFill>
                  <a:schemeClr val="dk1"/>
                </a:solidFill>
              </a:rPr>
              <a:t>Online Shopping and Financial Transactions</a:t>
            </a:r>
            <a:endParaRPr sz="2000">
              <a:solidFill>
                <a:schemeClr val="dk1"/>
              </a:solidFill>
            </a:endParaRPr>
          </a:p>
        </p:txBody>
      </p:sp>
      <p:sp>
        <p:nvSpPr>
          <p:cNvPr id="975" name="Google Shape;975;p136"/>
          <p:cNvSpPr txBox="1"/>
          <p:nvPr>
            <p:ph idx="1" type="body"/>
          </p:nvPr>
        </p:nvSpPr>
        <p:spPr>
          <a:xfrm>
            <a:off x="535325" y="1403225"/>
            <a:ext cx="5513100" cy="3182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Clr>
                <a:srgbClr val="000000"/>
              </a:buClr>
              <a:buSzPts val="2500"/>
              <a:buFont typeface="Roboto"/>
              <a:buChar char="●"/>
            </a:pPr>
            <a:r>
              <a:rPr lang="en" sz="2500">
                <a:solidFill>
                  <a:srgbClr val="000000"/>
                </a:solidFill>
                <a:latin typeface="Roboto"/>
                <a:ea typeface="Roboto"/>
                <a:cs typeface="Roboto"/>
                <a:sym typeface="Roboto"/>
              </a:rPr>
              <a:t>Use secured websites with </a:t>
            </a:r>
            <a:r>
              <a:rPr b="1" lang="en" sz="2500">
                <a:solidFill>
                  <a:srgbClr val="000000"/>
                </a:solidFill>
                <a:latin typeface="Roboto"/>
                <a:ea typeface="Roboto"/>
                <a:cs typeface="Roboto"/>
                <a:sym typeface="Roboto"/>
              </a:rPr>
              <a:t>"https://"</a:t>
            </a:r>
            <a:r>
              <a:rPr lang="en" sz="2500">
                <a:solidFill>
                  <a:srgbClr val="000000"/>
                </a:solidFill>
                <a:latin typeface="Roboto"/>
                <a:ea typeface="Roboto"/>
                <a:cs typeface="Roboto"/>
                <a:sym typeface="Roboto"/>
              </a:rPr>
              <a:t> </a:t>
            </a:r>
            <a:r>
              <a:rPr lang="en" sz="2500">
                <a:solidFill>
                  <a:srgbClr val="000000"/>
                </a:solidFill>
                <a:latin typeface="Roboto"/>
                <a:ea typeface="Roboto"/>
                <a:cs typeface="Roboto"/>
                <a:sym typeface="Roboto"/>
              </a:rPr>
              <a:t>in the website address.</a:t>
            </a:r>
            <a:endParaRPr sz="2500">
              <a:solidFill>
                <a:srgbClr val="000000"/>
              </a:solidFill>
              <a:latin typeface="Roboto"/>
              <a:ea typeface="Roboto"/>
              <a:cs typeface="Roboto"/>
              <a:sym typeface="Roboto"/>
            </a:endParaRPr>
          </a:p>
          <a:p>
            <a:pPr indent="-387350" lvl="0" marL="457200" rtl="0" algn="l">
              <a:spcBef>
                <a:spcPts val="0"/>
              </a:spcBef>
              <a:spcAft>
                <a:spcPts val="0"/>
              </a:spcAft>
              <a:buClr>
                <a:srgbClr val="000000"/>
              </a:buClr>
              <a:buSzPts val="2500"/>
              <a:buFont typeface="Roboto"/>
              <a:buChar char="●"/>
            </a:pPr>
            <a:r>
              <a:rPr lang="en" sz="2500">
                <a:solidFill>
                  <a:srgbClr val="000000"/>
                </a:solidFill>
                <a:latin typeface="Roboto"/>
                <a:ea typeface="Roboto"/>
                <a:cs typeface="Roboto"/>
                <a:sym typeface="Roboto"/>
              </a:rPr>
              <a:t>Regularly monitor your bank account or e-wallets statements</a:t>
            </a:r>
            <a:endParaRPr sz="2500">
              <a:solidFill>
                <a:srgbClr val="000000"/>
              </a:solidFill>
              <a:latin typeface="Roboto"/>
              <a:ea typeface="Roboto"/>
              <a:cs typeface="Roboto"/>
              <a:sym typeface="Roboto"/>
            </a:endParaRPr>
          </a:p>
          <a:p>
            <a:pPr indent="-387350" lvl="0" marL="457200" rtl="0" algn="l">
              <a:spcBef>
                <a:spcPts val="0"/>
              </a:spcBef>
              <a:spcAft>
                <a:spcPts val="0"/>
              </a:spcAft>
              <a:buClr>
                <a:srgbClr val="000000"/>
              </a:buClr>
              <a:buSzPts val="2500"/>
              <a:buFont typeface="Roboto"/>
              <a:buChar char="●"/>
            </a:pPr>
            <a:r>
              <a:rPr lang="en" sz="2500">
                <a:solidFill>
                  <a:srgbClr val="000000"/>
                </a:solidFill>
                <a:latin typeface="Roboto"/>
                <a:ea typeface="Roboto"/>
                <a:cs typeface="Roboto"/>
                <a:sym typeface="Roboto"/>
              </a:rPr>
              <a:t>Be cautious of sharing financial information</a:t>
            </a:r>
            <a:endParaRPr sz="2500">
              <a:solidFill>
                <a:srgbClr val="000000"/>
              </a:solidFill>
              <a:latin typeface="Roboto"/>
              <a:ea typeface="Roboto"/>
              <a:cs typeface="Roboto"/>
              <a:sym typeface="Roboto"/>
            </a:endParaRPr>
          </a:p>
        </p:txBody>
      </p:sp>
      <p:pic>
        <p:nvPicPr>
          <p:cNvPr id="976" name="Google Shape;976;p136"/>
          <p:cNvPicPr preferRelativeResize="0"/>
          <p:nvPr/>
        </p:nvPicPr>
        <p:blipFill>
          <a:blip r:embed="rId3">
            <a:alphaModFix/>
          </a:blip>
          <a:stretch>
            <a:fillRect/>
          </a:stretch>
        </p:blipFill>
        <p:spPr>
          <a:xfrm>
            <a:off x="6389850" y="2223475"/>
            <a:ext cx="4078200" cy="1541900"/>
          </a:xfrm>
          <a:prstGeom prst="rect">
            <a:avLst/>
          </a:prstGeom>
          <a:noFill/>
          <a:ln>
            <a:noFill/>
          </a:ln>
        </p:spPr>
      </p:pic>
      <p:pic>
        <p:nvPicPr>
          <p:cNvPr id="977" name="Google Shape;977;p136"/>
          <p:cNvPicPr preferRelativeResize="0"/>
          <p:nvPr/>
        </p:nvPicPr>
        <p:blipFill>
          <a:blip r:embed="rId4">
            <a:alphaModFix/>
          </a:blip>
          <a:stretch>
            <a:fillRect/>
          </a:stretch>
        </p:blipFill>
        <p:spPr>
          <a:xfrm>
            <a:off x="6596425" y="1196725"/>
            <a:ext cx="1695450" cy="8477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37"/>
          <p:cNvSpPr txBox="1"/>
          <p:nvPr>
            <p:ph type="title"/>
          </p:nvPr>
        </p:nvSpPr>
        <p:spPr>
          <a:xfrm>
            <a:off x="116675" y="25088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Congratulations</a:t>
            </a:r>
            <a:endParaRPr/>
          </a:p>
        </p:txBody>
      </p:sp>
      <p:sp>
        <p:nvSpPr>
          <p:cNvPr id="983" name="Google Shape;983;p13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You have become Digital Literate </a:t>
            </a:r>
            <a:endParaRPr sz="2000"/>
          </a:p>
        </p:txBody>
      </p:sp>
      <p:pic>
        <p:nvPicPr>
          <p:cNvPr id="984" name="Google Shape;984;p137"/>
          <p:cNvPicPr preferRelativeResize="0"/>
          <p:nvPr/>
        </p:nvPicPr>
        <p:blipFill>
          <a:blip r:embed="rId3">
            <a:alphaModFix/>
          </a:blip>
          <a:stretch>
            <a:fillRect/>
          </a:stretch>
        </p:blipFill>
        <p:spPr>
          <a:xfrm>
            <a:off x="2982975" y="1055525"/>
            <a:ext cx="6143251" cy="409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572400" y="641075"/>
            <a:ext cx="28080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1200"/>
              </a:spcAft>
              <a:buNone/>
            </a:pPr>
            <a:r>
              <a:rPr b="1" lang="en">
                <a:solidFill>
                  <a:srgbClr val="63A600"/>
                </a:solidFill>
                <a:latin typeface="Roboto"/>
                <a:ea typeface="Roboto"/>
                <a:cs typeface="Roboto"/>
                <a:sym typeface="Roboto"/>
              </a:rPr>
              <a:t>Computer Literacy</a:t>
            </a:r>
            <a:r>
              <a:rPr lang="en" sz="2000">
                <a:solidFill>
                  <a:srgbClr val="000000"/>
                </a:solidFill>
                <a:latin typeface="Roboto"/>
                <a:ea typeface="Roboto"/>
                <a:cs typeface="Roboto"/>
                <a:sym typeface="Roboto"/>
              </a:rPr>
              <a:t> </a:t>
            </a:r>
            <a:endParaRPr sz="2600"/>
          </a:p>
        </p:txBody>
      </p:sp>
      <p:sp>
        <p:nvSpPr>
          <p:cNvPr id="141" name="Google Shape;141;p25"/>
          <p:cNvSpPr txBox="1"/>
          <p:nvPr>
            <p:ph idx="1" type="body"/>
          </p:nvPr>
        </p:nvSpPr>
        <p:spPr>
          <a:xfrm>
            <a:off x="311700" y="1490875"/>
            <a:ext cx="3068700" cy="3078000"/>
          </a:xfrm>
          <a:prstGeom prst="rect">
            <a:avLst/>
          </a:prstGeom>
        </p:spPr>
        <p:txBody>
          <a:bodyPr anchorCtr="0" anchor="t" bIns="91425" lIns="91425" spcFirstLastPara="1" rIns="91425" wrap="square" tIns="91425">
            <a:normAutofit/>
          </a:bodyPr>
          <a:lstStyle/>
          <a:p>
            <a:pPr indent="-336550" lvl="1" marL="269999" rtl="0" algn="l">
              <a:spcBef>
                <a:spcPts val="0"/>
              </a:spcBef>
              <a:spcAft>
                <a:spcPts val="0"/>
              </a:spcAft>
              <a:buClr>
                <a:srgbClr val="000000"/>
              </a:buClr>
              <a:buSzPts val="1700"/>
              <a:buFont typeface="Roboto"/>
              <a:buChar char="○"/>
            </a:pPr>
            <a:r>
              <a:rPr lang="en" sz="1700">
                <a:solidFill>
                  <a:srgbClr val="000000"/>
                </a:solidFill>
                <a:latin typeface="Roboto"/>
                <a:ea typeface="Roboto"/>
                <a:cs typeface="Roboto"/>
                <a:sym typeface="Roboto"/>
              </a:rPr>
              <a:t>Understand the basics of computer hardware and software</a:t>
            </a:r>
            <a:endParaRPr sz="1700">
              <a:solidFill>
                <a:srgbClr val="000000"/>
              </a:solidFill>
              <a:latin typeface="Roboto"/>
              <a:ea typeface="Roboto"/>
              <a:cs typeface="Roboto"/>
              <a:sym typeface="Roboto"/>
            </a:endParaRPr>
          </a:p>
          <a:p>
            <a:pPr indent="-336550" lvl="1" marL="269999" rtl="0" algn="l">
              <a:spcBef>
                <a:spcPts val="0"/>
              </a:spcBef>
              <a:spcAft>
                <a:spcPts val="0"/>
              </a:spcAft>
              <a:buClr>
                <a:srgbClr val="000000"/>
              </a:buClr>
              <a:buSzPts val="1700"/>
              <a:buFont typeface="Roboto"/>
              <a:buChar char="○"/>
            </a:pPr>
            <a:r>
              <a:rPr lang="en" sz="1700">
                <a:solidFill>
                  <a:srgbClr val="000000"/>
                </a:solidFill>
                <a:latin typeface="Roboto"/>
                <a:ea typeface="Roboto"/>
                <a:cs typeface="Roboto"/>
                <a:sym typeface="Roboto"/>
              </a:rPr>
              <a:t>Explore different operating systems (Windows, macOS)</a:t>
            </a:r>
            <a:endParaRPr sz="1700">
              <a:solidFill>
                <a:srgbClr val="000000"/>
              </a:solidFill>
              <a:latin typeface="Roboto"/>
              <a:ea typeface="Roboto"/>
              <a:cs typeface="Roboto"/>
              <a:sym typeface="Roboto"/>
            </a:endParaRPr>
          </a:p>
          <a:p>
            <a:pPr indent="-336550" lvl="1" marL="269999" rtl="0" algn="l">
              <a:spcBef>
                <a:spcPts val="0"/>
              </a:spcBef>
              <a:spcAft>
                <a:spcPts val="0"/>
              </a:spcAft>
              <a:buClr>
                <a:srgbClr val="000000"/>
              </a:buClr>
              <a:buSzPts val="1700"/>
              <a:buFont typeface="Roboto"/>
              <a:buChar char="○"/>
            </a:pPr>
            <a:r>
              <a:rPr lang="en" sz="1700">
                <a:solidFill>
                  <a:srgbClr val="000000"/>
                </a:solidFill>
                <a:latin typeface="Roboto"/>
                <a:ea typeface="Roboto"/>
                <a:cs typeface="Roboto"/>
                <a:sym typeface="Roboto"/>
              </a:rPr>
              <a:t>Navigate the desktop, managing files and folders</a:t>
            </a:r>
            <a:endParaRPr sz="1700"/>
          </a:p>
        </p:txBody>
      </p:sp>
      <p:pic>
        <p:nvPicPr>
          <p:cNvPr id="142" name="Google Shape;142;p25"/>
          <p:cNvPicPr preferRelativeResize="0"/>
          <p:nvPr/>
        </p:nvPicPr>
        <p:blipFill>
          <a:blip r:embed="rId3">
            <a:alphaModFix/>
          </a:blip>
          <a:stretch>
            <a:fillRect/>
          </a:stretch>
        </p:blipFill>
        <p:spPr>
          <a:xfrm>
            <a:off x="4441725" y="1087500"/>
            <a:ext cx="4447350" cy="296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1167925"/>
            <a:ext cx="8520600" cy="1980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4300">
                <a:solidFill>
                  <a:srgbClr val="FF5722"/>
                </a:solidFill>
                <a:latin typeface="Roboto"/>
                <a:ea typeface="Roboto"/>
                <a:cs typeface="Roboto"/>
                <a:sym typeface="Roboto"/>
              </a:rPr>
              <a:t>What is a computer?</a:t>
            </a:r>
            <a:endParaRPr sz="13900"/>
          </a:p>
        </p:txBody>
      </p:sp>
      <p:sp>
        <p:nvSpPr>
          <p:cNvPr id="148" name="Google Shape;148;p26"/>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sz="3200">
                <a:solidFill>
                  <a:srgbClr val="000000"/>
                </a:solidFill>
                <a:latin typeface="Roboto"/>
                <a:ea typeface="Roboto"/>
                <a:cs typeface="Roboto"/>
                <a:sym typeface="Roboto"/>
              </a:rPr>
              <a:t>Hardware &amp; Software </a:t>
            </a:r>
            <a:endParaRPr sz="3200"/>
          </a:p>
        </p:txBody>
      </p:sp>
      <p:sp>
        <p:nvSpPr>
          <p:cNvPr id="154" name="Google Shape;154;p27"/>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55" name="Google Shape;155;p2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7"/>
          <p:cNvPicPr preferRelativeResize="0"/>
          <p:nvPr/>
        </p:nvPicPr>
        <p:blipFill>
          <a:blip r:embed="rId3">
            <a:alphaModFix/>
          </a:blip>
          <a:stretch>
            <a:fillRect/>
          </a:stretch>
        </p:blipFill>
        <p:spPr>
          <a:xfrm>
            <a:off x="5183899" y="265256"/>
            <a:ext cx="3255500" cy="2033620"/>
          </a:xfrm>
          <a:prstGeom prst="rect">
            <a:avLst/>
          </a:prstGeom>
          <a:noFill/>
          <a:ln>
            <a:noFill/>
          </a:ln>
        </p:spPr>
      </p:pic>
      <p:pic>
        <p:nvPicPr>
          <p:cNvPr id="157" name="Google Shape;157;p27"/>
          <p:cNvPicPr preferRelativeResize="0"/>
          <p:nvPr/>
        </p:nvPicPr>
        <p:blipFill rotWithShape="1">
          <a:blip r:embed="rId4">
            <a:alphaModFix/>
          </a:blip>
          <a:srcRect b="23861" l="0" r="0" t="0"/>
          <a:stretch/>
        </p:blipFill>
        <p:spPr>
          <a:xfrm>
            <a:off x="5062674" y="2848901"/>
            <a:ext cx="3334850" cy="1692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1097700" y="384100"/>
            <a:ext cx="6580950" cy="395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766975" y="268925"/>
            <a:ext cx="8074500" cy="491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Computer</a:t>
            </a:r>
            <a:endParaRPr/>
          </a:p>
        </p:txBody>
      </p:sp>
      <p:pic>
        <p:nvPicPr>
          <p:cNvPr id="168" name="Google Shape;168;p29"/>
          <p:cNvPicPr preferRelativeResize="0"/>
          <p:nvPr/>
        </p:nvPicPr>
        <p:blipFill>
          <a:blip r:embed="rId3">
            <a:alphaModFix/>
          </a:blip>
          <a:stretch>
            <a:fillRect/>
          </a:stretch>
        </p:blipFill>
        <p:spPr>
          <a:xfrm>
            <a:off x="903050" y="1423775"/>
            <a:ext cx="5771503" cy="3238325"/>
          </a:xfrm>
          <a:prstGeom prst="rect">
            <a:avLst/>
          </a:prstGeom>
          <a:noFill/>
          <a:ln>
            <a:noFill/>
          </a:ln>
        </p:spPr>
      </p:pic>
      <p:sp>
        <p:nvSpPr>
          <p:cNvPr id="169" name="Google Shape;169;p29"/>
          <p:cNvSpPr txBox="1"/>
          <p:nvPr/>
        </p:nvSpPr>
        <p:spPr>
          <a:xfrm>
            <a:off x="856725" y="838250"/>
            <a:ext cx="397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100">
                <a:latin typeface="Roboto"/>
                <a:ea typeface="Roboto"/>
                <a:cs typeface="Roboto"/>
                <a:sym typeface="Roboto"/>
              </a:rPr>
              <a:t>Server</a:t>
            </a:r>
            <a:endParaRPr sz="2100">
              <a:solidFill>
                <a:schemeClr val="accent3"/>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Exercises</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None/>
            </a:pPr>
            <a:r>
              <a:rPr b="1" lang="en" sz="2000">
                <a:solidFill>
                  <a:srgbClr val="8BC34A"/>
                </a:solidFill>
                <a:highlight>
                  <a:srgbClr val="FFFFFF"/>
                </a:highlight>
                <a:latin typeface="Roboto Slab"/>
                <a:ea typeface="Roboto Slab"/>
                <a:cs typeface="Roboto Slab"/>
                <a:sym typeface="Roboto Slab"/>
              </a:rPr>
              <a:t>Intro Track: General Digital Skills</a:t>
            </a:r>
            <a:endParaRPr/>
          </a:p>
        </p:txBody>
      </p:sp>
      <p:sp>
        <p:nvSpPr>
          <p:cNvPr id="175" name="Google Shape;175;p30"/>
          <p:cNvSpPr txBox="1"/>
          <p:nvPr/>
        </p:nvSpPr>
        <p:spPr>
          <a:xfrm>
            <a:off x="463150" y="2023275"/>
            <a:ext cx="7640700" cy="10119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AutoNum type="arabicPeriod"/>
            </a:pPr>
            <a:r>
              <a:rPr lang="en" sz="2500"/>
              <a:t>What are the types of computer</a:t>
            </a:r>
            <a:endParaRPr sz="2500"/>
          </a:p>
          <a:p>
            <a:pPr indent="-387350" lvl="0" marL="457200" rtl="0" algn="l">
              <a:lnSpc>
                <a:spcPct val="115000"/>
              </a:lnSpc>
              <a:spcBef>
                <a:spcPts val="0"/>
              </a:spcBef>
              <a:spcAft>
                <a:spcPts val="0"/>
              </a:spcAft>
              <a:buSzPts val="2500"/>
              <a:buAutoNum type="arabicPeriod"/>
            </a:pPr>
            <a:r>
              <a:rPr lang="en" sz="2500"/>
              <a:t>Mention parts of a computer that you know?</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Operating System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1" name="Google Shape;181;p31"/>
          <p:cNvSpPr txBox="1"/>
          <p:nvPr/>
        </p:nvSpPr>
        <p:spPr>
          <a:xfrm>
            <a:off x="593125" y="1306750"/>
            <a:ext cx="7791900" cy="1600800"/>
          </a:xfrm>
          <a:prstGeom prst="rect">
            <a:avLst/>
          </a:prstGeom>
          <a:noFill/>
          <a:ln>
            <a:noFill/>
          </a:ln>
        </p:spPr>
        <p:txBody>
          <a:bodyPr anchorCtr="0" anchor="t" bIns="91425" lIns="91425" spcFirstLastPara="1" rIns="91425" wrap="square" tIns="91425">
            <a:spAutoFit/>
          </a:bodyPr>
          <a:lstStyle/>
          <a:p>
            <a:pPr indent="-12700" lvl="0" marL="0" rtl="0" algn="just">
              <a:spcBef>
                <a:spcPts val="0"/>
              </a:spcBef>
              <a:spcAft>
                <a:spcPts val="1200"/>
              </a:spcAft>
              <a:buNone/>
            </a:pPr>
            <a:r>
              <a:rPr lang="en" sz="2300">
                <a:solidFill>
                  <a:srgbClr val="333333"/>
                </a:solidFill>
                <a:latin typeface="Roboto"/>
                <a:ea typeface="Roboto"/>
                <a:cs typeface="Roboto"/>
                <a:sym typeface="Roboto"/>
              </a:rPr>
              <a:t>An operating system is simply defined as software that lets you manage a computer's hardware and resources while offering some common services that allow you to run different programs.</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Name of Trainer</a:t>
            </a:r>
            <a:endParaRPr/>
          </a:p>
        </p:txBody>
      </p:sp>
      <p:sp>
        <p:nvSpPr>
          <p:cNvPr id="72" name="Google Shape;72;p14"/>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will be taught”</a:t>
            </a:r>
            <a:endParaRPr/>
          </a:p>
        </p:txBody>
      </p:sp>
      <p:pic>
        <p:nvPicPr>
          <p:cNvPr id="73" name="Google Shape;73;p14"/>
          <p:cNvPicPr preferRelativeResize="0"/>
          <p:nvPr/>
        </p:nvPicPr>
        <p:blipFill>
          <a:blip r:embed="rId3">
            <a:alphaModFix/>
          </a:blip>
          <a:stretch>
            <a:fillRect/>
          </a:stretch>
        </p:blipFill>
        <p:spPr>
          <a:xfrm>
            <a:off x="3619952" y="426600"/>
            <a:ext cx="1898175" cy="1079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Windows</a:t>
            </a:r>
            <a:endParaRPr/>
          </a:p>
        </p:txBody>
      </p:sp>
      <p:pic>
        <p:nvPicPr>
          <p:cNvPr id="187" name="Google Shape;187;p32"/>
          <p:cNvPicPr preferRelativeResize="0"/>
          <p:nvPr/>
        </p:nvPicPr>
        <p:blipFill>
          <a:blip r:embed="rId3">
            <a:alphaModFix/>
          </a:blip>
          <a:stretch>
            <a:fillRect/>
          </a:stretch>
        </p:blipFill>
        <p:spPr>
          <a:xfrm>
            <a:off x="4912569" y="1309150"/>
            <a:ext cx="3249905" cy="2437425"/>
          </a:xfrm>
          <a:prstGeom prst="rect">
            <a:avLst/>
          </a:prstGeom>
          <a:noFill/>
          <a:ln>
            <a:noFill/>
          </a:ln>
        </p:spPr>
      </p:pic>
      <p:pic>
        <p:nvPicPr>
          <p:cNvPr id="188" name="Google Shape;188;p32"/>
          <p:cNvPicPr preferRelativeResize="0"/>
          <p:nvPr/>
        </p:nvPicPr>
        <p:blipFill>
          <a:blip r:embed="rId4">
            <a:alphaModFix/>
          </a:blip>
          <a:stretch>
            <a:fillRect/>
          </a:stretch>
        </p:blipFill>
        <p:spPr>
          <a:xfrm>
            <a:off x="366925" y="1309150"/>
            <a:ext cx="4266519" cy="24374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macOS</a:t>
            </a:r>
            <a:endParaRPr/>
          </a:p>
        </p:txBody>
      </p:sp>
      <p:pic>
        <p:nvPicPr>
          <p:cNvPr id="194" name="Google Shape;194;p33"/>
          <p:cNvPicPr preferRelativeResize="0"/>
          <p:nvPr/>
        </p:nvPicPr>
        <p:blipFill>
          <a:blip r:embed="rId3">
            <a:alphaModFix/>
          </a:blip>
          <a:stretch>
            <a:fillRect/>
          </a:stretch>
        </p:blipFill>
        <p:spPr>
          <a:xfrm>
            <a:off x="152400" y="1170125"/>
            <a:ext cx="4167600" cy="2778400"/>
          </a:xfrm>
          <a:prstGeom prst="rect">
            <a:avLst/>
          </a:prstGeom>
          <a:noFill/>
          <a:ln>
            <a:noFill/>
          </a:ln>
        </p:spPr>
      </p:pic>
      <p:pic>
        <p:nvPicPr>
          <p:cNvPr id="195" name="Google Shape;195;p33"/>
          <p:cNvPicPr preferRelativeResize="0"/>
          <p:nvPr/>
        </p:nvPicPr>
        <p:blipFill>
          <a:blip r:embed="rId4">
            <a:alphaModFix/>
          </a:blip>
          <a:stretch>
            <a:fillRect/>
          </a:stretch>
        </p:blipFill>
        <p:spPr>
          <a:xfrm>
            <a:off x="5426975" y="1239275"/>
            <a:ext cx="2799306" cy="2664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209775" y="426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Basic Parts of a Computer</a:t>
            </a:r>
            <a:endParaRPr/>
          </a:p>
        </p:txBody>
      </p:sp>
      <p:pic>
        <p:nvPicPr>
          <p:cNvPr id="201" name="Google Shape;201;p34"/>
          <p:cNvPicPr preferRelativeResize="0"/>
          <p:nvPr/>
        </p:nvPicPr>
        <p:blipFill>
          <a:blip r:embed="rId3">
            <a:alphaModFix/>
          </a:blip>
          <a:stretch>
            <a:fillRect/>
          </a:stretch>
        </p:blipFill>
        <p:spPr>
          <a:xfrm>
            <a:off x="1730825" y="1128825"/>
            <a:ext cx="4893825" cy="2526300"/>
          </a:xfrm>
          <a:prstGeom prst="rect">
            <a:avLst/>
          </a:prstGeom>
          <a:noFill/>
          <a:ln>
            <a:noFill/>
          </a:ln>
        </p:spPr>
      </p:pic>
      <p:sp>
        <p:nvSpPr>
          <p:cNvPr id="202" name="Google Shape;202;p34"/>
          <p:cNvSpPr txBox="1"/>
          <p:nvPr/>
        </p:nvSpPr>
        <p:spPr>
          <a:xfrm>
            <a:off x="2963638" y="4170975"/>
            <a:ext cx="242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Proxima Nova"/>
                <a:ea typeface="Proxima Nova"/>
                <a:cs typeface="Proxima Nova"/>
                <a:sym typeface="Proxima Nova"/>
              </a:rPr>
              <a:t>Computer Case</a:t>
            </a:r>
            <a:endParaRPr b="1" sz="220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209775" y="426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Basic Parts of a Computer</a:t>
            </a:r>
            <a:endParaRPr/>
          </a:p>
        </p:txBody>
      </p:sp>
      <p:sp>
        <p:nvSpPr>
          <p:cNvPr id="208" name="Google Shape;208;p35"/>
          <p:cNvSpPr txBox="1"/>
          <p:nvPr/>
        </p:nvSpPr>
        <p:spPr>
          <a:xfrm>
            <a:off x="943313" y="2428650"/>
            <a:ext cx="242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Proxima Nova"/>
                <a:ea typeface="Proxima Nova"/>
                <a:cs typeface="Proxima Nova"/>
                <a:sym typeface="Proxima Nova"/>
              </a:rPr>
              <a:t>Monitor</a:t>
            </a:r>
            <a:endParaRPr b="1" sz="2200">
              <a:latin typeface="Proxima Nova"/>
              <a:ea typeface="Proxima Nova"/>
              <a:cs typeface="Proxima Nova"/>
              <a:sym typeface="Proxima Nova"/>
            </a:endParaRPr>
          </a:p>
        </p:txBody>
      </p:sp>
      <p:pic>
        <p:nvPicPr>
          <p:cNvPr descr="showing a computer monitor" id="209" name="Google Shape;209;p35" title="showing a computer monitor"/>
          <p:cNvPicPr preferRelativeResize="0"/>
          <p:nvPr/>
        </p:nvPicPr>
        <p:blipFill>
          <a:blip r:embed="rId3">
            <a:alphaModFix/>
          </a:blip>
          <a:stretch>
            <a:fillRect/>
          </a:stretch>
        </p:blipFill>
        <p:spPr>
          <a:xfrm>
            <a:off x="3913350" y="1472675"/>
            <a:ext cx="4323275" cy="2435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209775" y="426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Basic Parts of a Computer</a:t>
            </a:r>
            <a:endParaRPr/>
          </a:p>
        </p:txBody>
      </p:sp>
      <p:sp>
        <p:nvSpPr>
          <p:cNvPr id="215" name="Google Shape;215;p36"/>
          <p:cNvSpPr txBox="1"/>
          <p:nvPr/>
        </p:nvSpPr>
        <p:spPr>
          <a:xfrm>
            <a:off x="3130463" y="1131175"/>
            <a:ext cx="242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Proxima Nova"/>
                <a:ea typeface="Proxima Nova"/>
                <a:cs typeface="Proxima Nova"/>
                <a:sym typeface="Proxima Nova"/>
              </a:rPr>
              <a:t>Keyboard</a:t>
            </a:r>
            <a:endParaRPr b="1" sz="2200">
              <a:latin typeface="Proxima Nova"/>
              <a:ea typeface="Proxima Nova"/>
              <a:cs typeface="Proxima Nova"/>
              <a:sym typeface="Proxima Nova"/>
            </a:endParaRPr>
          </a:p>
        </p:txBody>
      </p:sp>
      <p:pic>
        <p:nvPicPr>
          <p:cNvPr descr="keyboard" id="216" name="Google Shape;216;p36"/>
          <p:cNvPicPr preferRelativeResize="0"/>
          <p:nvPr/>
        </p:nvPicPr>
        <p:blipFill>
          <a:blip r:embed="rId3">
            <a:alphaModFix/>
          </a:blip>
          <a:stretch>
            <a:fillRect/>
          </a:stretch>
        </p:blipFill>
        <p:spPr>
          <a:xfrm>
            <a:off x="1243088" y="1989576"/>
            <a:ext cx="6453974" cy="1727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209775" y="426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Basic Parts of a Computer</a:t>
            </a:r>
            <a:endParaRPr/>
          </a:p>
        </p:txBody>
      </p:sp>
      <p:sp>
        <p:nvSpPr>
          <p:cNvPr id="222" name="Google Shape;222;p37"/>
          <p:cNvSpPr txBox="1"/>
          <p:nvPr/>
        </p:nvSpPr>
        <p:spPr>
          <a:xfrm>
            <a:off x="3130463" y="1131175"/>
            <a:ext cx="242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Proxima Nova"/>
                <a:ea typeface="Proxima Nova"/>
                <a:cs typeface="Proxima Nova"/>
                <a:sym typeface="Proxima Nova"/>
              </a:rPr>
              <a:t>Mouse</a:t>
            </a:r>
            <a:endParaRPr b="1" sz="2200">
              <a:latin typeface="Proxima Nova"/>
              <a:ea typeface="Proxima Nova"/>
              <a:cs typeface="Proxima Nova"/>
              <a:sym typeface="Proxima Nova"/>
            </a:endParaRPr>
          </a:p>
        </p:txBody>
      </p:sp>
      <p:pic>
        <p:nvPicPr>
          <p:cNvPr descr="showing a mouse" id="223" name="Google Shape;223;p37" title="showing a mouse"/>
          <p:cNvPicPr preferRelativeResize="0"/>
          <p:nvPr/>
        </p:nvPicPr>
        <p:blipFill>
          <a:blip r:embed="rId3">
            <a:alphaModFix/>
          </a:blip>
          <a:stretch>
            <a:fillRect/>
          </a:stretch>
        </p:blipFill>
        <p:spPr>
          <a:xfrm>
            <a:off x="1551775" y="1654375"/>
            <a:ext cx="5943600" cy="3343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Peripherals you can use with your computer</a:t>
            </a:r>
            <a:endParaRPr/>
          </a:p>
        </p:txBody>
      </p:sp>
      <p:grpSp>
        <p:nvGrpSpPr>
          <p:cNvPr id="229" name="Google Shape;229;p38"/>
          <p:cNvGrpSpPr/>
          <p:nvPr/>
        </p:nvGrpSpPr>
        <p:grpSpPr>
          <a:xfrm>
            <a:off x="1245950" y="1170125"/>
            <a:ext cx="2830994" cy="2022575"/>
            <a:chOff x="1245950" y="1170125"/>
            <a:chExt cx="2830994" cy="2022575"/>
          </a:xfrm>
        </p:grpSpPr>
        <p:pic>
          <p:nvPicPr>
            <p:cNvPr descr="printer" id="230" name="Google Shape;230;p38" title="printer"/>
            <p:cNvPicPr preferRelativeResize="0"/>
            <p:nvPr/>
          </p:nvPicPr>
          <p:blipFill>
            <a:blip r:embed="rId3">
              <a:alphaModFix/>
            </a:blip>
            <a:stretch>
              <a:fillRect/>
            </a:stretch>
          </p:blipFill>
          <p:spPr>
            <a:xfrm>
              <a:off x="1245950" y="1170125"/>
              <a:ext cx="2830994" cy="1819275"/>
            </a:xfrm>
            <a:prstGeom prst="rect">
              <a:avLst/>
            </a:prstGeom>
            <a:noFill/>
            <a:ln>
              <a:noFill/>
            </a:ln>
          </p:spPr>
        </p:pic>
        <p:sp>
          <p:nvSpPr>
            <p:cNvPr id="231" name="Google Shape;231;p38"/>
            <p:cNvSpPr txBox="1"/>
            <p:nvPr/>
          </p:nvSpPr>
          <p:spPr>
            <a:xfrm>
              <a:off x="1349838" y="2669500"/>
              <a:ext cx="242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Proxima Nova"/>
                  <a:ea typeface="Proxima Nova"/>
                  <a:cs typeface="Proxima Nova"/>
                  <a:sym typeface="Proxima Nova"/>
                </a:rPr>
                <a:t>Printer</a:t>
              </a:r>
              <a:endParaRPr b="1" sz="2200">
                <a:latin typeface="Proxima Nova"/>
                <a:ea typeface="Proxima Nova"/>
                <a:cs typeface="Proxima Nova"/>
                <a:sym typeface="Proxima Nova"/>
              </a:endParaRPr>
            </a:p>
          </p:txBody>
        </p:sp>
      </p:grpSp>
      <p:grpSp>
        <p:nvGrpSpPr>
          <p:cNvPr id="232" name="Google Shape;232;p38"/>
          <p:cNvGrpSpPr/>
          <p:nvPr/>
        </p:nvGrpSpPr>
        <p:grpSpPr>
          <a:xfrm>
            <a:off x="4865200" y="1170125"/>
            <a:ext cx="3228975" cy="1945775"/>
            <a:chOff x="4865200" y="1170125"/>
            <a:chExt cx="3228975" cy="1945775"/>
          </a:xfrm>
        </p:grpSpPr>
        <p:pic>
          <p:nvPicPr>
            <p:cNvPr descr="computer speakers" id="233" name="Google Shape;233;p38" title="computer speakers"/>
            <p:cNvPicPr preferRelativeResize="0"/>
            <p:nvPr/>
          </p:nvPicPr>
          <p:blipFill>
            <a:blip r:embed="rId4">
              <a:alphaModFix/>
            </a:blip>
            <a:stretch>
              <a:fillRect/>
            </a:stretch>
          </p:blipFill>
          <p:spPr>
            <a:xfrm>
              <a:off x="4865200" y="1170125"/>
              <a:ext cx="3228975" cy="1819275"/>
            </a:xfrm>
            <a:prstGeom prst="rect">
              <a:avLst/>
            </a:prstGeom>
            <a:noFill/>
            <a:ln>
              <a:noFill/>
            </a:ln>
          </p:spPr>
        </p:pic>
        <p:sp>
          <p:nvSpPr>
            <p:cNvPr id="234" name="Google Shape;234;p38"/>
            <p:cNvSpPr txBox="1"/>
            <p:nvPr/>
          </p:nvSpPr>
          <p:spPr>
            <a:xfrm>
              <a:off x="4941438" y="2684800"/>
              <a:ext cx="2924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Proxima Nova"/>
                  <a:ea typeface="Proxima Nova"/>
                  <a:cs typeface="Proxima Nova"/>
                  <a:sym typeface="Proxima Nova"/>
                </a:rPr>
                <a:t>Headphone &amp; Speakers</a:t>
              </a:r>
              <a:endParaRPr b="1" sz="1600">
                <a:latin typeface="Proxima Nova"/>
                <a:ea typeface="Proxima Nova"/>
                <a:cs typeface="Proxima Nova"/>
                <a:sym typeface="Proxima Nova"/>
              </a:endParaRPr>
            </a:p>
          </p:txBody>
        </p:sp>
      </p:grpSp>
      <p:grpSp>
        <p:nvGrpSpPr>
          <p:cNvPr id="235" name="Google Shape;235;p38"/>
          <p:cNvGrpSpPr/>
          <p:nvPr/>
        </p:nvGrpSpPr>
        <p:grpSpPr>
          <a:xfrm>
            <a:off x="3026513" y="3192700"/>
            <a:ext cx="2924175" cy="1950800"/>
            <a:chOff x="3026513" y="3192700"/>
            <a:chExt cx="2924175" cy="1950800"/>
          </a:xfrm>
        </p:grpSpPr>
        <p:pic>
          <p:nvPicPr>
            <p:cNvPr id="236" name="Google Shape;236;p38"/>
            <p:cNvPicPr preferRelativeResize="0"/>
            <p:nvPr/>
          </p:nvPicPr>
          <p:blipFill>
            <a:blip r:embed="rId5">
              <a:alphaModFix/>
            </a:blip>
            <a:stretch>
              <a:fillRect/>
            </a:stretch>
          </p:blipFill>
          <p:spPr>
            <a:xfrm>
              <a:off x="3026513" y="3192700"/>
              <a:ext cx="2924175" cy="1543050"/>
            </a:xfrm>
            <a:prstGeom prst="rect">
              <a:avLst/>
            </a:prstGeom>
            <a:noFill/>
            <a:ln>
              <a:noFill/>
            </a:ln>
          </p:spPr>
        </p:pic>
        <p:sp>
          <p:nvSpPr>
            <p:cNvPr id="237" name="Google Shape;237;p38"/>
            <p:cNvSpPr txBox="1"/>
            <p:nvPr/>
          </p:nvSpPr>
          <p:spPr>
            <a:xfrm>
              <a:off x="3221938" y="4620300"/>
              <a:ext cx="242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Proxima Nova"/>
                  <a:ea typeface="Proxima Nova"/>
                  <a:cs typeface="Proxima Nova"/>
                  <a:sym typeface="Proxima Nova"/>
                </a:rPr>
                <a:t>Webcam</a:t>
              </a:r>
              <a:endParaRPr b="1" sz="2200">
                <a:latin typeface="Proxima Nova"/>
                <a:ea typeface="Proxima Nova"/>
                <a:cs typeface="Proxima Nova"/>
                <a:sym typeface="Proxima Nova"/>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Inside a computer</a:t>
            </a:r>
            <a:endParaRPr/>
          </a:p>
        </p:txBody>
      </p:sp>
      <p:pic>
        <p:nvPicPr>
          <p:cNvPr descr="a desktop and laptop motherboard" id="243" name="Google Shape;243;p39" title="a desktop and laptop motherboard"/>
          <p:cNvPicPr preferRelativeResize="0"/>
          <p:nvPr/>
        </p:nvPicPr>
        <p:blipFill>
          <a:blip r:embed="rId3">
            <a:alphaModFix/>
          </a:blip>
          <a:stretch>
            <a:fillRect/>
          </a:stretch>
        </p:blipFill>
        <p:spPr>
          <a:xfrm>
            <a:off x="406800" y="1130750"/>
            <a:ext cx="3462876" cy="1870175"/>
          </a:xfrm>
          <a:prstGeom prst="rect">
            <a:avLst/>
          </a:prstGeom>
          <a:noFill/>
          <a:ln>
            <a:noFill/>
          </a:ln>
        </p:spPr>
      </p:pic>
      <p:pic>
        <p:nvPicPr>
          <p:cNvPr descr="hard drive and solid-state drive" id="244" name="Google Shape;244;p39" title="hard drive and solid-state drive"/>
          <p:cNvPicPr preferRelativeResize="0"/>
          <p:nvPr/>
        </p:nvPicPr>
        <p:blipFill>
          <a:blip r:embed="rId4">
            <a:alphaModFix/>
          </a:blip>
          <a:stretch>
            <a:fillRect/>
          </a:stretch>
        </p:blipFill>
        <p:spPr>
          <a:xfrm>
            <a:off x="360450" y="3113950"/>
            <a:ext cx="2717406" cy="1798400"/>
          </a:xfrm>
          <a:prstGeom prst="rect">
            <a:avLst/>
          </a:prstGeom>
          <a:noFill/>
          <a:ln>
            <a:noFill/>
          </a:ln>
        </p:spPr>
      </p:pic>
      <p:grpSp>
        <p:nvGrpSpPr>
          <p:cNvPr id="245" name="Google Shape;245;p39"/>
          <p:cNvGrpSpPr/>
          <p:nvPr/>
        </p:nvGrpSpPr>
        <p:grpSpPr>
          <a:xfrm>
            <a:off x="4266175" y="1277425"/>
            <a:ext cx="3829251" cy="1621125"/>
            <a:chOff x="4266175" y="1277425"/>
            <a:chExt cx="3829251" cy="1621125"/>
          </a:xfrm>
        </p:grpSpPr>
        <p:pic>
          <p:nvPicPr>
            <p:cNvPr descr="computer RAM" id="246" name="Google Shape;246;p39" title="computer RAM"/>
            <p:cNvPicPr preferRelativeResize="0"/>
            <p:nvPr/>
          </p:nvPicPr>
          <p:blipFill>
            <a:blip r:embed="rId5">
              <a:alphaModFix/>
            </a:blip>
            <a:stretch>
              <a:fillRect/>
            </a:stretch>
          </p:blipFill>
          <p:spPr>
            <a:xfrm>
              <a:off x="4266175" y="1327575"/>
              <a:ext cx="3829251" cy="1570975"/>
            </a:xfrm>
            <a:prstGeom prst="rect">
              <a:avLst/>
            </a:prstGeom>
            <a:noFill/>
            <a:ln>
              <a:noFill/>
            </a:ln>
          </p:spPr>
        </p:pic>
        <p:sp>
          <p:nvSpPr>
            <p:cNvPr id="247" name="Google Shape;247;p39"/>
            <p:cNvSpPr txBox="1"/>
            <p:nvPr/>
          </p:nvSpPr>
          <p:spPr>
            <a:xfrm>
              <a:off x="4763713" y="1277425"/>
              <a:ext cx="242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RAM</a:t>
              </a:r>
              <a:endParaRPr b="1" sz="1800">
                <a:latin typeface="Proxima Nova"/>
                <a:ea typeface="Proxima Nova"/>
                <a:cs typeface="Proxima Nova"/>
                <a:sym typeface="Proxima Nova"/>
              </a:endParaRPr>
            </a:p>
          </p:txBody>
        </p:sp>
      </p:grpSp>
      <p:grpSp>
        <p:nvGrpSpPr>
          <p:cNvPr id="248" name="Google Shape;248;p39"/>
          <p:cNvGrpSpPr/>
          <p:nvPr/>
        </p:nvGrpSpPr>
        <p:grpSpPr>
          <a:xfrm>
            <a:off x="5975350" y="3113950"/>
            <a:ext cx="3052683" cy="1703950"/>
            <a:chOff x="5975350" y="3113950"/>
            <a:chExt cx="3052683" cy="1703950"/>
          </a:xfrm>
        </p:grpSpPr>
        <p:pic>
          <p:nvPicPr>
            <p:cNvPr descr="a CPU" id="249" name="Google Shape;249;p39" title="a CPU"/>
            <p:cNvPicPr preferRelativeResize="0"/>
            <p:nvPr/>
          </p:nvPicPr>
          <p:blipFill>
            <a:blip r:embed="rId6">
              <a:alphaModFix/>
            </a:blip>
            <a:stretch>
              <a:fillRect/>
            </a:stretch>
          </p:blipFill>
          <p:spPr>
            <a:xfrm>
              <a:off x="5975350" y="3208400"/>
              <a:ext cx="3052683" cy="1609500"/>
            </a:xfrm>
            <a:prstGeom prst="rect">
              <a:avLst/>
            </a:prstGeom>
            <a:noFill/>
            <a:ln>
              <a:noFill/>
            </a:ln>
          </p:spPr>
        </p:pic>
        <p:sp>
          <p:nvSpPr>
            <p:cNvPr id="250" name="Google Shape;250;p39"/>
            <p:cNvSpPr txBox="1"/>
            <p:nvPr/>
          </p:nvSpPr>
          <p:spPr>
            <a:xfrm>
              <a:off x="6287588" y="3113950"/>
              <a:ext cx="242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CPU/Processor</a:t>
              </a:r>
              <a:endParaRPr b="1" sz="1800">
                <a:latin typeface="Proxima Nova"/>
                <a:ea typeface="Proxima Nova"/>
                <a:cs typeface="Proxima Nova"/>
                <a:sym typeface="Proxima Nova"/>
              </a:endParaRPr>
            </a:p>
          </p:txBody>
        </p:sp>
      </p:grpSp>
      <p:grpSp>
        <p:nvGrpSpPr>
          <p:cNvPr id="251" name="Google Shape;251;p39"/>
          <p:cNvGrpSpPr/>
          <p:nvPr/>
        </p:nvGrpSpPr>
        <p:grpSpPr>
          <a:xfrm>
            <a:off x="3242800" y="3113950"/>
            <a:ext cx="2658400" cy="1703953"/>
            <a:chOff x="3242800" y="3113950"/>
            <a:chExt cx="2658400" cy="1703953"/>
          </a:xfrm>
        </p:grpSpPr>
        <p:pic>
          <p:nvPicPr>
            <p:cNvPr descr="a power supply unit" id="252" name="Google Shape;252;p39" title="a power supply unit"/>
            <p:cNvPicPr preferRelativeResize="0"/>
            <p:nvPr/>
          </p:nvPicPr>
          <p:blipFill>
            <a:blip r:embed="rId7">
              <a:alphaModFix/>
            </a:blip>
            <a:stretch>
              <a:fillRect/>
            </a:stretch>
          </p:blipFill>
          <p:spPr>
            <a:xfrm>
              <a:off x="3242800" y="3208400"/>
              <a:ext cx="2658400" cy="1609503"/>
            </a:xfrm>
            <a:prstGeom prst="rect">
              <a:avLst/>
            </a:prstGeom>
            <a:noFill/>
            <a:ln>
              <a:noFill/>
            </a:ln>
          </p:spPr>
        </p:pic>
        <p:sp>
          <p:nvSpPr>
            <p:cNvPr id="253" name="Google Shape;253;p39"/>
            <p:cNvSpPr txBox="1"/>
            <p:nvPr/>
          </p:nvSpPr>
          <p:spPr>
            <a:xfrm>
              <a:off x="3357888" y="3113950"/>
              <a:ext cx="242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Power Supply Unit</a:t>
              </a:r>
              <a:endParaRPr b="1" sz="1800">
                <a:latin typeface="Proxima Nova"/>
                <a:ea typeface="Proxima Nova"/>
                <a:cs typeface="Proxima Nova"/>
                <a:sym typeface="Proxima Nova"/>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228600" y="128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Expansion Cards</a:t>
            </a:r>
            <a:endParaRPr/>
          </a:p>
        </p:txBody>
      </p:sp>
      <p:grpSp>
        <p:nvGrpSpPr>
          <p:cNvPr id="259" name="Google Shape;259;p40"/>
          <p:cNvGrpSpPr/>
          <p:nvPr/>
        </p:nvGrpSpPr>
        <p:grpSpPr>
          <a:xfrm>
            <a:off x="286107" y="787342"/>
            <a:ext cx="3289968" cy="1863150"/>
            <a:chOff x="133688" y="1170125"/>
            <a:chExt cx="2428200" cy="1495425"/>
          </a:xfrm>
        </p:grpSpPr>
        <p:pic>
          <p:nvPicPr>
            <p:cNvPr descr="a video card" id="260" name="Google Shape;260;p40" title="a video card"/>
            <p:cNvPicPr preferRelativeResize="0"/>
            <p:nvPr/>
          </p:nvPicPr>
          <p:blipFill>
            <a:blip r:embed="rId3">
              <a:alphaModFix/>
            </a:blip>
            <a:stretch>
              <a:fillRect/>
            </a:stretch>
          </p:blipFill>
          <p:spPr>
            <a:xfrm>
              <a:off x="152400" y="1170125"/>
              <a:ext cx="2390775" cy="1495425"/>
            </a:xfrm>
            <a:prstGeom prst="rect">
              <a:avLst/>
            </a:prstGeom>
            <a:noFill/>
            <a:ln>
              <a:noFill/>
            </a:ln>
          </p:spPr>
        </p:pic>
        <p:sp>
          <p:nvSpPr>
            <p:cNvPr id="261" name="Google Shape;261;p40"/>
            <p:cNvSpPr txBox="1"/>
            <p:nvPr/>
          </p:nvSpPr>
          <p:spPr>
            <a:xfrm>
              <a:off x="133688" y="2280075"/>
              <a:ext cx="2428200" cy="35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Proxima Nova"/>
                  <a:ea typeface="Proxima Nova"/>
                  <a:cs typeface="Proxima Nova"/>
                  <a:sym typeface="Proxima Nova"/>
                </a:rPr>
                <a:t>Video Card</a:t>
              </a:r>
              <a:endParaRPr b="1" sz="1700">
                <a:latin typeface="Proxima Nova"/>
                <a:ea typeface="Proxima Nova"/>
                <a:cs typeface="Proxima Nova"/>
                <a:sym typeface="Proxima Nova"/>
              </a:endParaRPr>
            </a:p>
          </p:txBody>
        </p:sp>
      </p:grpSp>
      <p:grpSp>
        <p:nvGrpSpPr>
          <p:cNvPr id="262" name="Google Shape;262;p40"/>
          <p:cNvGrpSpPr/>
          <p:nvPr/>
        </p:nvGrpSpPr>
        <p:grpSpPr>
          <a:xfrm>
            <a:off x="304807" y="2745530"/>
            <a:ext cx="3780143" cy="2067325"/>
            <a:chOff x="228600" y="3055775"/>
            <a:chExt cx="2605738" cy="1762125"/>
          </a:xfrm>
        </p:grpSpPr>
        <p:pic>
          <p:nvPicPr>
            <p:cNvPr descr="a Wi-Fi card" id="263" name="Google Shape;263;p40" title="a Wi-Fi card"/>
            <p:cNvPicPr preferRelativeResize="0"/>
            <p:nvPr/>
          </p:nvPicPr>
          <p:blipFill>
            <a:blip r:embed="rId4">
              <a:alphaModFix/>
            </a:blip>
            <a:stretch>
              <a:fillRect/>
            </a:stretch>
          </p:blipFill>
          <p:spPr>
            <a:xfrm>
              <a:off x="228600" y="3055775"/>
              <a:ext cx="2238375" cy="1762125"/>
            </a:xfrm>
            <a:prstGeom prst="rect">
              <a:avLst/>
            </a:prstGeom>
            <a:noFill/>
            <a:ln>
              <a:noFill/>
            </a:ln>
          </p:spPr>
        </p:pic>
        <p:sp>
          <p:nvSpPr>
            <p:cNvPr id="264" name="Google Shape;264;p40"/>
            <p:cNvSpPr txBox="1"/>
            <p:nvPr/>
          </p:nvSpPr>
          <p:spPr>
            <a:xfrm>
              <a:off x="406138" y="4434350"/>
              <a:ext cx="2428200" cy="36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Proxima Nova"/>
                  <a:ea typeface="Proxima Nova"/>
                  <a:cs typeface="Proxima Nova"/>
                  <a:sym typeface="Proxima Nova"/>
                </a:rPr>
                <a:t>Network Card</a:t>
              </a:r>
              <a:endParaRPr b="1" sz="1600">
                <a:latin typeface="Proxima Nova"/>
                <a:ea typeface="Proxima Nova"/>
                <a:cs typeface="Proxima Nova"/>
                <a:sym typeface="Proxima Nova"/>
              </a:endParaRPr>
            </a:p>
          </p:txBody>
        </p:sp>
      </p:grpSp>
      <p:grpSp>
        <p:nvGrpSpPr>
          <p:cNvPr id="265" name="Google Shape;265;p40"/>
          <p:cNvGrpSpPr/>
          <p:nvPr/>
        </p:nvGrpSpPr>
        <p:grpSpPr>
          <a:xfrm>
            <a:off x="4292350" y="909588"/>
            <a:ext cx="3290105" cy="1663248"/>
            <a:chOff x="3302025" y="1170125"/>
            <a:chExt cx="3290105" cy="1663248"/>
          </a:xfrm>
        </p:grpSpPr>
        <p:pic>
          <p:nvPicPr>
            <p:cNvPr id="266" name="Google Shape;266;p40"/>
            <p:cNvPicPr preferRelativeResize="0"/>
            <p:nvPr/>
          </p:nvPicPr>
          <p:blipFill rotWithShape="1">
            <a:blip r:embed="rId5">
              <a:alphaModFix/>
            </a:blip>
            <a:srcRect b="10731" l="0" r="0" t="18431"/>
            <a:stretch/>
          </p:blipFill>
          <p:spPr>
            <a:xfrm>
              <a:off x="3302025" y="1170125"/>
              <a:ext cx="2111125" cy="1495425"/>
            </a:xfrm>
            <a:prstGeom prst="rect">
              <a:avLst/>
            </a:prstGeom>
            <a:noFill/>
            <a:ln>
              <a:noFill/>
            </a:ln>
          </p:spPr>
        </p:pic>
        <p:sp>
          <p:nvSpPr>
            <p:cNvPr id="267" name="Google Shape;267;p40"/>
            <p:cNvSpPr txBox="1"/>
            <p:nvPr/>
          </p:nvSpPr>
          <p:spPr>
            <a:xfrm>
              <a:off x="3302030" y="2310173"/>
              <a:ext cx="3290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Proxima Nova"/>
                  <a:ea typeface="Proxima Nova"/>
                  <a:cs typeface="Proxima Nova"/>
                  <a:sym typeface="Proxima Nova"/>
                </a:rPr>
                <a:t>Sound Card</a:t>
              </a:r>
              <a:endParaRPr b="1" sz="2200">
                <a:latin typeface="Proxima Nova"/>
                <a:ea typeface="Proxima Nova"/>
                <a:cs typeface="Proxima Nova"/>
                <a:sym typeface="Proxima Nova"/>
              </a:endParaRPr>
            </a:p>
          </p:txBody>
        </p:sp>
      </p:grpSp>
      <p:grpSp>
        <p:nvGrpSpPr>
          <p:cNvPr id="268" name="Google Shape;268;p40"/>
          <p:cNvGrpSpPr/>
          <p:nvPr/>
        </p:nvGrpSpPr>
        <p:grpSpPr>
          <a:xfrm>
            <a:off x="4216148" y="2745522"/>
            <a:ext cx="3448044" cy="2202514"/>
            <a:chOff x="3266513" y="3055775"/>
            <a:chExt cx="2428200" cy="1885875"/>
          </a:xfrm>
        </p:grpSpPr>
        <p:pic>
          <p:nvPicPr>
            <p:cNvPr descr="a Bluetooth Dongle" id="269" name="Google Shape;269;p40" title="a Bluetooth Dongle"/>
            <p:cNvPicPr preferRelativeResize="0"/>
            <p:nvPr/>
          </p:nvPicPr>
          <p:blipFill rotWithShape="1">
            <a:blip r:embed="rId6">
              <a:alphaModFix/>
            </a:blip>
            <a:srcRect b="0" l="8182" r="20608" t="0"/>
            <a:stretch/>
          </p:blipFill>
          <p:spPr>
            <a:xfrm>
              <a:off x="3302025" y="3055775"/>
              <a:ext cx="2052375" cy="1885875"/>
            </a:xfrm>
            <a:prstGeom prst="rect">
              <a:avLst/>
            </a:prstGeom>
            <a:noFill/>
            <a:ln>
              <a:noFill/>
            </a:ln>
          </p:spPr>
        </p:pic>
        <p:sp>
          <p:nvSpPr>
            <p:cNvPr id="270" name="Google Shape;270;p40"/>
            <p:cNvSpPr txBox="1"/>
            <p:nvPr/>
          </p:nvSpPr>
          <p:spPr>
            <a:xfrm>
              <a:off x="3266513" y="4419050"/>
              <a:ext cx="2428200" cy="382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Proxima Nova"/>
                  <a:ea typeface="Proxima Nova"/>
                  <a:cs typeface="Proxima Nova"/>
                  <a:sym typeface="Proxima Nova"/>
                </a:rPr>
                <a:t>Bluetooth Card</a:t>
              </a:r>
              <a:endParaRPr b="1" sz="1700">
                <a:latin typeface="Proxima Nova"/>
                <a:ea typeface="Proxima Nova"/>
                <a:cs typeface="Proxima Nova"/>
                <a:sym typeface="Proxima Nov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76725" y="557399"/>
            <a:ext cx="4045200" cy="155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2820"/>
              <a:t>What is a laptop computer?</a:t>
            </a:r>
            <a:endParaRPr sz="2820"/>
          </a:p>
        </p:txBody>
      </p:sp>
      <p:sp>
        <p:nvSpPr>
          <p:cNvPr id="276" name="Google Shape;276;p41"/>
          <p:cNvSpPr txBox="1"/>
          <p:nvPr>
            <p:ph idx="1" type="subTitle"/>
          </p:nvPr>
        </p:nvSpPr>
        <p:spPr>
          <a:xfrm>
            <a:off x="423075" y="2201050"/>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A laptop is a personal computer that can be easily moved and used in a variety of locations.</a:t>
            </a:r>
            <a:endParaRPr sz="2200"/>
          </a:p>
          <a:p>
            <a:pPr indent="0" lvl="0" marL="0" rtl="0" algn="ctr">
              <a:spcBef>
                <a:spcPts val="0"/>
              </a:spcBef>
              <a:spcAft>
                <a:spcPts val="0"/>
              </a:spcAft>
              <a:buNone/>
            </a:pPr>
            <a:r>
              <a:t/>
            </a:r>
            <a:endParaRPr/>
          </a:p>
        </p:txBody>
      </p:sp>
      <p:sp>
        <p:nvSpPr>
          <p:cNvPr id="277" name="Google Shape;277;p4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78" name="Google Shape;278;p41"/>
          <p:cNvPicPr preferRelativeResize="0"/>
          <p:nvPr/>
        </p:nvPicPr>
        <p:blipFill rotWithShape="1">
          <a:blip r:embed="rId3">
            <a:alphaModFix/>
          </a:blip>
          <a:srcRect b="0" l="22702" r="0" t="0"/>
          <a:stretch/>
        </p:blipFill>
        <p:spPr>
          <a:xfrm>
            <a:off x="4572000" y="1093088"/>
            <a:ext cx="4572001" cy="29573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Content</a:t>
            </a:r>
            <a:endParaRPr/>
          </a:p>
        </p:txBody>
      </p:sp>
      <p:sp>
        <p:nvSpPr>
          <p:cNvPr id="79" name="Google Shape;7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lnSpc>
                <a:spcPct val="100000"/>
              </a:lnSpc>
              <a:spcBef>
                <a:spcPts val="2400"/>
              </a:spcBef>
              <a:spcAft>
                <a:spcPts val="0"/>
              </a:spcAft>
              <a:buClr>
                <a:schemeClr val="dk1"/>
              </a:buClr>
              <a:buSzPts val="2400"/>
              <a:buFont typeface="Roboto"/>
              <a:buChar char="●"/>
            </a:pPr>
            <a:r>
              <a:rPr lang="en" sz="2400">
                <a:solidFill>
                  <a:schemeClr val="dk1"/>
                </a:solidFill>
                <a:latin typeface="Roboto"/>
                <a:ea typeface="Roboto"/>
                <a:cs typeface="Roboto"/>
                <a:sym typeface="Roboto"/>
              </a:rPr>
              <a:t>Intro Track: General Digital Skills</a:t>
            </a:r>
            <a:endParaRPr sz="2400">
              <a:solidFill>
                <a:schemeClr val="dk1"/>
              </a:solidFill>
              <a:latin typeface="Roboto"/>
              <a:ea typeface="Roboto"/>
              <a:cs typeface="Roboto"/>
              <a:sym typeface="Roboto"/>
            </a:endParaRPr>
          </a:p>
          <a:p>
            <a:pPr indent="-381000" lvl="0" marL="457200" rtl="0" algn="l">
              <a:lnSpc>
                <a:spcPct val="100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Computer Literacy</a:t>
            </a:r>
            <a:endParaRPr sz="2400">
              <a:solidFill>
                <a:schemeClr val="dk1"/>
              </a:solidFill>
              <a:latin typeface="Roboto"/>
              <a:ea typeface="Roboto"/>
              <a:cs typeface="Roboto"/>
              <a:sym typeface="Roboto"/>
            </a:endParaRPr>
          </a:p>
          <a:p>
            <a:pPr indent="-381000" lvl="0" marL="457200" rtl="0" algn="l">
              <a:lnSpc>
                <a:spcPct val="100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Smartphone</a:t>
            </a:r>
            <a:r>
              <a:rPr lang="en" sz="2400">
                <a:solidFill>
                  <a:schemeClr val="dk1"/>
                </a:solidFill>
                <a:latin typeface="Roboto"/>
                <a:ea typeface="Roboto"/>
                <a:cs typeface="Roboto"/>
                <a:sym typeface="Roboto"/>
              </a:rPr>
              <a:t> Literacy</a:t>
            </a:r>
            <a:endParaRPr sz="2400">
              <a:solidFill>
                <a:schemeClr val="dk1"/>
              </a:solidFill>
              <a:latin typeface="Roboto"/>
              <a:ea typeface="Roboto"/>
              <a:cs typeface="Roboto"/>
              <a:sym typeface="Roboto"/>
            </a:endParaRPr>
          </a:p>
          <a:p>
            <a:pPr indent="-381000" lvl="0" marL="457200" rtl="0" algn="l">
              <a:lnSpc>
                <a:spcPct val="100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Tour of mobile Apps and Digital platforms</a:t>
            </a:r>
            <a:endParaRPr sz="2400">
              <a:solidFill>
                <a:schemeClr val="dk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Exercises</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None/>
            </a:pPr>
            <a:r>
              <a:rPr b="1" lang="en" sz="2000">
                <a:solidFill>
                  <a:srgbClr val="8BC34A"/>
                </a:solidFill>
                <a:highlight>
                  <a:srgbClr val="FFFFFF"/>
                </a:highlight>
                <a:latin typeface="Roboto Slab"/>
                <a:ea typeface="Roboto Slab"/>
                <a:cs typeface="Roboto Slab"/>
                <a:sym typeface="Roboto Slab"/>
              </a:rPr>
              <a:t>Intro Track: General Digital Skills</a:t>
            </a:r>
            <a:endParaRPr/>
          </a:p>
        </p:txBody>
      </p:sp>
      <p:sp>
        <p:nvSpPr>
          <p:cNvPr id="284" name="Google Shape;284;p42"/>
          <p:cNvSpPr txBox="1"/>
          <p:nvPr/>
        </p:nvSpPr>
        <p:spPr>
          <a:xfrm>
            <a:off x="463150" y="2023275"/>
            <a:ext cx="7640700" cy="10119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AutoNum type="arabicPeriod"/>
            </a:pPr>
            <a:r>
              <a:rPr lang="en" sz="2500"/>
              <a:t>Mention two (2) parts of a desktop computer and it’s equivalent on a laptop</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311700" y="167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Navigating Windows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0" name="Google Shape;290;p43"/>
          <p:cNvPicPr preferRelativeResize="0"/>
          <p:nvPr/>
        </p:nvPicPr>
        <p:blipFill>
          <a:blip r:embed="rId3">
            <a:alphaModFix/>
          </a:blip>
          <a:stretch>
            <a:fillRect/>
          </a:stretch>
        </p:blipFill>
        <p:spPr>
          <a:xfrm>
            <a:off x="3945749" y="1199325"/>
            <a:ext cx="1675549" cy="942500"/>
          </a:xfrm>
          <a:prstGeom prst="rect">
            <a:avLst/>
          </a:prstGeom>
          <a:noFill/>
          <a:ln>
            <a:noFill/>
          </a:ln>
        </p:spPr>
      </p:pic>
      <p:pic>
        <p:nvPicPr>
          <p:cNvPr id="291" name="Google Shape;291;p43"/>
          <p:cNvPicPr preferRelativeResize="0"/>
          <p:nvPr/>
        </p:nvPicPr>
        <p:blipFill>
          <a:blip r:embed="rId4">
            <a:alphaModFix/>
          </a:blip>
          <a:stretch>
            <a:fillRect/>
          </a:stretch>
        </p:blipFill>
        <p:spPr>
          <a:xfrm>
            <a:off x="1607400" y="1975050"/>
            <a:ext cx="5517100" cy="3119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desktop</a:t>
            </a:r>
            <a:endParaRPr/>
          </a:p>
        </p:txBody>
      </p:sp>
      <p:pic>
        <p:nvPicPr>
          <p:cNvPr descr="Windows 10 desktop interface" id="297" name="Google Shape;297;p44" title="Windows 10 desktop interface"/>
          <p:cNvPicPr preferRelativeResize="0"/>
          <p:nvPr/>
        </p:nvPicPr>
        <p:blipFill>
          <a:blip r:embed="rId3">
            <a:alphaModFix/>
          </a:blip>
          <a:stretch>
            <a:fillRect/>
          </a:stretch>
        </p:blipFill>
        <p:spPr>
          <a:xfrm>
            <a:off x="254350" y="956975"/>
            <a:ext cx="5665400" cy="3714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Files and Folders</a:t>
            </a:r>
            <a:endParaRPr/>
          </a:p>
        </p:txBody>
      </p:sp>
      <p:pic>
        <p:nvPicPr>
          <p:cNvPr id="303" name="Google Shape;303;p45"/>
          <p:cNvPicPr preferRelativeResize="0"/>
          <p:nvPr/>
        </p:nvPicPr>
        <p:blipFill>
          <a:blip r:embed="rId3">
            <a:alphaModFix/>
          </a:blip>
          <a:stretch>
            <a:fillRect/>
          </a:stretch>
        </p:blipFill>
        <p:spPr>
          <a:xfrm>
            <a:off x="1175575" y="1017725"/>
            <a:ext cx="6792845"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265500" y="1375599"/>
            <a:ext cx="4045200" cy="155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Common computer tasks</a:t>
            </a:r>
            <a:endParaRPr/>
          </a:p>
        </p:txBody>
      </p:sp>
      <p:sp>
        <p:nvSpPr>
          <p:cNvPr id="309" name="Google Shape;309;p46"/>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Menu bar</a:t>
            </a:r>
            <a:endParaRPr/>
          </a:p>
          <a:p>
            <a:pPr indent="0" lvl="0" marL="0" rtl="0" algn="ctr">
              <a:spcBef>
                <a:spcPts val="0"/>
              </a:spcBef>
              <a:spcAft>
                <a:spcPts val="0"/>
              </a:spcAft>
              <a:buNone/>
            </a:pPr>
            <a:r>
              <a:rPr lang="en"/>
              <a:t>Cut, copy, and paste</a:t>
            </a:r>
            <a:endParaRPr/>
          </a:p>
          <a:p>
            <a:pPr indent="0" lvl="0" marL="0" rtl="0" algn="ctr">
              <a:spcBef>
                <a:spcPts val="0"/>
              </a:spcBef>
              <a:spcAft>
                <a:spcPts val="0"/>
              </a:spcAft>
              <a:buNone/>
            </a:pPr>
            <a:r>
              <a:rPr lang="en"/>
              <a:t>Undoing changes</a:t>
            </a:r>
            <a:endParaRPr/>
          </a:p>
        </p:txBody>
      </p:sp>
      <p:sp>
        <p:nvSpPr>
          <p:cNvPr id="310" name="Google Shape;310;p4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311" name="Google Shape;311;p46"/>
          <p:cNvPicPr preferRelativeResize="0"/>
          <p:nvPr/>
        </p:nvPicPr>
        <p:blipFill>
          <a:blip r:embed="rId3">
            <a:alphaModFix/>
          </a:blip>
          <a:stretch>
            <a:fillRect/>
          </a:stretch>
        </p:blipFill>
        <p:spPr>
          <a:xfrm>
            <a:off x="5000625" y="594038"/>
            <a:ext cx="3714750" cy="4048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Exercises</a:t>
            </a:r>
            <a:endParaRPr/>
          </a:p>
        </p:txBody>
      </p:sp>
      <p:sp>
        <p:nvSpPr>
          <p:cNvPr id="317" name="Google Shape;317;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rgbClr val="8BC34A"/>
                </a:solidFill>
                <a:highlight>
                  <a:srgbClr val="FFFFFF"/>
                </a:highlight>
                <a:latin typeface="Roboto Slab"/>
                <a:ea typeface="Roboto Slab"/>
                <a:cs typeface="Roboto Slab"/>
                <a:sym typeface="Roboto Slab"/>
              </a:rPr>
              <a:t>Intro Track: General Digital Skills</a:t>
            </a:r>
            <a:endParaRPr b="1" sz="2000">
              <a:solidFill>
                <a:srgbClr val="8BC34A"/>
              </a:solidFill>
              <a:highlight>
                <a:srgbClr val="FFFFFF"/>
              </a:highlight>
              <a:latin typeface="Roboto Slab"/>
              <a:ea typeface="Roboto Slab"/>
              <a:cs typeface="Roboto Slab"/>
              <a:sym typeface="Roboto Slab"/>
            </a:endParaRPr>
          </a:p>
          <a:p>
            <a:pPr indent="-381000" lvl="0" marL="457200" rtl="0" algn="l">
              <a:lnSpc>
                <a:spcPct val="100000"/>
              </a:lnSpc>
              <a:spcBef>
                <a:spcPts val="1200"/>
              </a:spcBef>
              <a:spcAft>
                <a:spcPts val="0"/>
              </a:spcAft>
              <a:buClr>
                <a:srgbClr val="000000"/>
              </a:buClr>
              <a:buSzPts val="2400"/>
              <a:buFont typeface="Arial"/>
              <a:buAutoNum type="arabicPeriod"/>
            </a:pPr>
            <a:r>
              <a:rPr lang="en" sz="2400">
                <a:solidFill>
                  <a:srgbClr val="000000"/>
                </a:solidFill>
                <a:latin typeface="Arial"/>
                <a:ea typeface="Arial"/>
                <a:cs typeface="Arial"/>
                <a:sym typeface="Arial"/>
              </a:rPr>
              <a:t>Create a txt file called “My Digital Training”, create a folder called LDTP both on your window desktop</a:t>
            </a:r>
            <a:endParaRPr sz="2400">
              <a:solidFill>
                <a:srgbClr val="000000"/>
              </a:solidFill>
              <a:latin typeface="Arial"/>
              <a:ea typeface="Arial"/>
              <a:cs typeface="Arial"/>
              <a:sym typeface="Arial"/>
            </a:endParaRPr>
          </a:p>
          <a:p>
            <a:pPr indent="-381000" lvl="0" marL="457200" rtl="0" algn="l">
              <a:lnSpc>
                <a:spcPct val="100000"/>
              </a:lnSpc>
              <a:spcBef>
                <a:spcPts val="0"/>
              </a:spcBef>
              <a:spcAft>
                <a:spcPts val="0"/>
              </a:spcAft>
              <a:buClr>
                <a:srgbClr val="000000"/>
              </a:buClr>
              <a:buSzPts val="2400"/>
              <a:buFont typeface="Arial"/>
              <a:buAutoNum type="arabicPeriod"/>
            </a:pPr>
            <a:r>
              <a:rPr lang="en" sz="2400">
                <a:solidFill>
                  <a:srgbClr val="000000"/>
                </a:solidFill>
                <a:latin typeface="Arial"/>
                <a:ea typeface="Arial"/>
                <a:cs typeface="Arial"/>
                <a:sym typeface="Arial"/>
              </a:rPr>
              <a:t>Copy the txt file and paste in the LDTP folder</a:t>
            </a:r>
            <a:endParaRPr sz="2400">
              <a:solidFill>
                <a:srgbClr val="000000"/>
              </a:solidFill>
              <a:latin typeface="Arial"/>
              <a:ea typeface="Arial"/>
              <a:cs typeface="Arial"/>
              <a:sym typeface="Arial"/>
            </a:endParaRPr>
          </a:p>
          <a:p>
            <a:pPr indent="-381000" lvl="0" marL="457200" rtl="0" algn="l">
              <a:lnSpc>
                <a:spcPct val="100000"/>
              </a:lnSpc>
              <a:spcBef>
                <a:spcPts val="0"/>
              </a:spcBef>
              <a:spcAft>
                <a:spcPts val="0"/>
              </a:spcAft>
              <a:buClr>
                <a:srgbClr val="000000"/>
              </a:buClr>
              <a:buSzPts val="2400"/>
              <a:buFont typeface="Arial"/>
              <a:buAutoNum type="arabicPeriod"/>
            </a:pPr>
            <a:r>
              <a:rPr lang="en" sz="2400">
                <a:solidFill>
                  <a:srgbClr val="000000"/>
                </a:solidFill>
                <a:latin typeface="Arial"/>
                <a:ea typeface="Arial"/>
                <a:cs typeface="Arial"/>
                <a:sym typeface="Arial"/>
              </a:rPr>
              <a:t>Rename the LDTP folder to Liberia Digital Training </a:t>
            </a:r>
            <a:endParaRPr b="1" sz="3300">
              <a:solidFill>
                <a:srgbClr val="8BC34A"/>
              </a:solidFill>
              <a:highlight>
                <a:srgbClr val="FFFFFF"/>
              </a:highlight>
              <a:latin typeface="Roboto Slab"/>
              <a:ea typeface="Roboto Slab"/>
              <a:cs typeface="Roboto Slab"/>
              <a:sym typeface="Roboto Slab"/>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265500" y="1375599"/>
            <a:ext cx="4045200" cy="155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Common applications in Windows</a:t>
            </a:r>
            <a:endParaRPr/>
          </a:p>
        </p:txBody>
      </p:sp>
      <p:sp>
        <p:nvSpPr>
          <p:cNvPr id="323" name="Google Shape;323;p48"/>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Web browsers</a:t>
            </a:r>
            <a:endParaRPr/>
          </a:p>
          <a:p>
            <a:pPr indent="0" lvl="0" marL="0" rtl="0" algn="ctr">
              <a:spcBef>
                <a:spcPts val="0"/>
              </a:spcBef>
              <a:spcAft>
                <a:spcPts val="0"/>
              </a:spcAft>
              <a:buNone/>
            </a:pPr>
            <a:r>
              <a:rPr lang="en"/>
              <a:t>Productivity</a:t>
            </a:r>
            <a:endParaRPr/>
          </a:p>
          <a:p>
            <a:pPr indent="0" lvl="0" marL="0" rtl="0" algn="ctr">
              <a:spcBef>
                <a:spcPts val="0"/>
              </a:spcBef>
              <a:spcAft>
                <a:spcPts val="0"/>
              </a:spcAft>
              <a:buNone/>
            </a:pPr>
            <a:r>
              <a:rPr lang="en"/>
              <a:t>Media</a:t>
            </a:r>
            <a:endParaRPr/>
          </a:p>
          <a:p>
            <a:pPr indent="0" lvl="0" marL="0" rtl="0" algn="ctr">
              <a:spcBef>
                <a:spcPts val="0"/>
              </a:spcBef>
              <a:spcAft>
                <a:spcPts val="0"/>
              </a:spcAft>
              <a:buNone/>
            </a:pPr>
            <a:r>
              <a:rPr lang="en"/>
              <a:t>Settings</a:t>
            </a:r>
            <a:endParaRPr/>
          </a:p>
        </p:txBody>
      </p:sp>
      <p:sp>
        <p:nvSpPr>
          <p:cNvPr id="324" name="Google Shape;324;p48"/>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325" name="Google Shape;325;p48"/>
          <p:cNvPicPr preferRelativeResize="0"/>
          <p:nvPr/>
        </p:nvPicPr>
        <p:blipFill>
          <a:blip r:embed="rId3">
            <a:alphaModFix/>
          </a:blip>
          <a:stretch>
            <a:fillRect/>
          </a:stretch>
        </p:blipFill>
        <p:spPr>
          <a:xfrm>
            <a:off x="4704910" y="593675"/>
            <a:ext cx="4306174" cy="4169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Exercises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1" name="Google Shape;331;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lnSpc>
                <a:spcPct val="100000"/>
              </a:lnSpc>
              <a:spcBef>
                <a:spcPts val="0"/>
              </a:spcBef>
              <a:spcAft>
                <a:spcPts val="0"/>
              </a:spcAft>
              <a:buClr>
                <a:srgbClr val="000000"/>
              </a:buClr>
              <a:buSzPts val="2400"/>
              <a:buFont typeface="Arial"/>
              <a:buAutoNum type="arabicPeriod"/>
            </a:pPr>
            <a:r>
              <a:rPr lang="en" sz="2400">
                <a:solidFill>
                  <a:srgbClr val="000000"/>
                </a:solidFill>
                <a:latin typeface="Roboto"/>
                <a:ea typeface="Roboto"/>
                <a:cs typeface="Roboto"/>
                <a:sym typeface="Roboto"/>
              </a:rPr>
              <a:t>On</a:t>
            </a:r>
            <a:r>
              <a:rPr lang="en" sz="2300">
                <a:solidFill>
                  <a:srgbClr val="000000"/>
                </a:solidFill>
                <a:latin typeface="Arial"/>
                <a:ea typeface="Arial"/>
                <a:cs typeface="Arial"/>
                <a:sym typeface="Arial"/>
              </a:rPr>
              <a:t> your windows desktop</a:t>
            </a:r>
            <a:r>
              <a:rPr lang="en" sz="2400">
                <a:solidFill>
                  <a:srgbClr val="000000"/>
                </a:solidFill>
                <a:latin typeface="Roboto"/>
                <a:ea typeface="Roboto"/>
                <a:cs typeface="Roboto"/>
                <a:sym typeface="Roboto"/>
              </a:rPr>
              <a:t> click all programs to see a complete list of applications.</a:t>
            </a:r>
            <a:endParaRPr sz="2400">
              <a:solidFill>
                <a:srgbClr val="000000"/>
              </a:solidFill>
              <a:latin typeface="Roboto"/>
              <a:ea typeface="Roboto"/>
              <a:cs typeface="Roboto"/>
              <a:sym typeface="Roboto"/>
            </a:endParaRPr>
          </a:p>
          <a:p>
            <a:pPr indent="0" lvl="0" marL="457200" rtl="0" algn="l">
              <a:lnSpc>
                <a:spcPct val="100000"/>
              </a:lnSpc>
              <a:spcBef>
                <a:spcPts val="0"/>
              </a:spcBef>
              <a:spcAft>
                <a:spcPts val="0"/>
              </a:spcAft>
              <a:buNone/>
            </a:pPr>
            <a:r>
              <a:t/>
            </a:r>
            <a:endParaRPr sz="2400">
              <a:solidFill>
                <a:srgbClr val="000000"/>
              </a:solidFill>
              <a:latin typeface="Roboto"/>
              <a:ea typeface="Roboto"/>
              <a:cs typeface="Roboto"/>
              <a:sym typeface="Roboto"/>
            </a:endParaRPr>
          </a:p>
          <a:p>
            <a:pPr indent="-381000" lvl="0" marL="457200" rtl="0" algn="l">
              <a:lnSpc>
                <a:spcPct val="100000"/>
              </a:lnSpc>
              <a:spcBef>
                <a:spcPts val="0"/>
              </a:spcBef>
              <a:spcAft>
                <a:spcPts val="0"/>
              </a:spcAft>
              <a:buClr>
                <a:srgbClr val="000000"/>
              </a:buClr>
              <a:buSzPts val="2400"/>
              <a:buFont typeface="Roboto"/>
              <a:buAutoNum type="arabicPeriod"/>
            </a:pPr>
            <a:r>
              <a:rPr lang="en" sz="2400">
                <a:solidFill>
                  <a:srgbClr val="000000"/>
                </a:solidFill>
                <a:latin typeface="Roboto"/>
                <a:ea typeface="Roboto"/>
                <a:cs typeface="Roboto"/>
                <a:sym typeface="Roboto"/>
              </a:rPr>
              <a:t>Name 5 applications you can see</a:t>
            </a:r>
            <a:endParaRPr sz="2400">
              <a:solidFill>
                <a:srgbClr val="000000"/>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2016: Getting Started with Word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7" name="Google Shape;337;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8" name="Google Shape;338;p50"/>
          <p:cNvPicPr preferRelativeResize="0"/>
          <p:nvPr/>
        </p:nvPicPr>
        <p:blipFill>
          <a:blip r:embed="rId3">
            <a:alphaModFix/>
          </a:blip>
          <a:stretch>
            <a:fillRect/>
          </a:stretch>
        </p:blipFill>
        <p:spPr>
          <a:xfrm>
            <a:off x="1492075" y="1231800"/>
            <a:ext cx="5715000" cy="3143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Exercises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4" name="Google Shape;344;p51"/>
          <p:cNvSpPr txBox="1"/>
          <p:nvPr>
            <p:ph idx="1" type="body"/>
          </p:nvPr>
        </p:nvSpPr>
        <p:spPr>
          <a:xfrm>
            <a:off x="0" y="1152475"/>
            <a:ext cx="9018000" cy="3864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solidFill>
                  <a:srgbClr val="FF5722"/>
                </a:solidFill>
                <a:latin typeface="Roboto Slab"/>
                <a:ea typeface="Roboto Slab"/>
                <a:cs typeface="Roboto Slab"/>
                <a:sym typeface="Roboto Slab"/>
              </a:rPr>
              <a:t>Challenge!</a:t>
            </a:r>
            <a:endParaRPr sz="2000">
              <a:solidFill>
                <a:srgbClr val="FF5722"/>
              </a:solidFill>
              <a:latin typeface="Roboto Slab"/>
              <a:ea typeface="Roboto Slab"/>
              <a:cs typeface="Roboto Slab"/>
              <a:sym typeface="Roboto Slab"/>
            </a:endParaRPr>
          </a:p>
          <a:p>
            <a:pPr indent="0" lvl="0" marL="457200" rtl="0" algn="l">
              <a:spcBef>
                <a:spcPts val="1200"/>
              </a:spcBef>
              <a:spcAft>
                <a:spcPts val="0"/>
              </a:spcAft>
              <a:buNone/>
            </a:pPr>
            <a:r>
              <a:rPr lang="en" sz="1600">
                <a:solidFill>
                  <a:srgbClr val="000000"/>
                </a:solidFill>
                <a:latin typeface="Roboto"/>
                <a:ea typeface="Roboto"/>
                <a:cs typeface="Roboto"/>
                <a:sym typeface="Roboto"/>
              </a:rPr>
              <a:t>Open Word 2016, and create a blank document.</a:t>
            </a:r>
            <a:endParaRPr sz="1600">
              <a:solidFill>
                <a:srgbClr val="000000"/>
              </a:solidFill>
              <a:latin typeface="Roboto"/>
              <a:ea typeface="Roboto"/>
              <a:cs typeface="Roboto"/>
              <a:sym typeface="Roboto"/>
            </a:endParaRPr>
          </a:p>
          <a:p>
            <a:pPr indent="-330200" lvl="0" marL="914400" rtl="0" algn="l">
              <a:spcBef>
                <a:spcPts val="1200"/>
              </a:spcBef>
              <a:spcAft>
                <a:spcPts val="0"/>
              </a:spcAft>
              <a:buClr>
                <a:srgbClr val="000000"/>
              </a:buClr>
              <a:buSzPts val="1600"/>
              <a:buFont typeface="Roboto"/>
              <a:buAutoNum type="alphaUcPeriod"/>
            </a:pPr>
            <a:r>
              <a:rPr lang="en" sz="1600">
                <a:solidFill>
                  <a:srgbClr val="000000"/>
                </a:solidFill>
                <a:latin typeface="Roboto"/>
                <a:ea typeface="Roboto"/>
                <a:cs typeface="Roboto"/>
                <a:sym typeface="Roboto"/>
              </a:rPr>
              <a:t>Change the Ribbon Display Options to Show Tabs.</a:t>
            </a:r>
            <a:endParaRPr sz="1600">
              <a:solidFill>
                <a:srgbClr val="000000"/>
              </a:solidFill>
              <a:latin typeface="Roboto"/>
              <a:ea typeface="Roboto"/>
              <a:cs typeface="Roboto"/>
              <a:sym typeface="Roboto"/>
            </a:endParaRPr>
          </a:p>
          <a:p>
            <a:pPr indent="-330200" lvl="0" marL="914400" rtl="0" algn="l">
              <a:spcBef>
                <a:spcPts val="0"/>
              </a:spcBef>
              <a:spcAft>
                <a:spcPts val="0"/>
              </a:spcAft>
              <a:buClr>
                <a:srgbClr val="000000"/>
              </a:buClr>
              <a:buSzPts val="1600"/>
              <a:buFont typeface="Roboto"/>
              <a:buAutoNum type="alphaUcPeriod"/>
            </a:pPr>
            <a:r>
              <a:rPr lang="en" sz="1600">
                <a:solidFill>
                  <a:srgbClr val="000000"/>
                </a:solidFill>
                <a:latin typeface="Roboto"/>
                <a:ea typeface="Roboto"/>
                <a:cs typeface="Roboto"/>
                <a:sym typeface="Roboto"/>
              </a:rPr>
              <a:t>Using Customize Quick Access Toolbar, add New, Quick Print, and Spelling &amp; Grammar.</a:t>
            </a:r>
            <a:endParaRPr sz="1600">
              <a:solidFill>
                <a:srgbClr val="000000"/>
              </a:solidFill>
              <a:latin typeface="Roboto"/>
              <a:ea typeface="Roboto"/>
              <a:cs typeface="Roboto"/>
              <a:sym typeface="Roboto"/>
            </a:endParaRPr>
          </a:p>
          <a:p>
            <a:pPr indent="-330200" lvl="0" marL="914400" rtl="0" algn="l">
              <a:spcBef>
                <a:spcPts val="0"/>
              </a:spcBef>
              <a:spcAft>
                <a:spcPts val="0"/>
              </a:spcAft>
              <a:buClr>
                <a:srgbClr val="000000"/>
              </a:buClr>
              <a:buSzPts val="1600"/>
              <a:buFont typeface="Roboto"/>
              <a:buAutoNum type="alphaUcPeriod"/>
            </a:pPr>
            <a:r>
              <a:rPr lang="en" sz="1600">
                <a:solidFill>
                  <a:srgbClr val="000000"/>
                </a:solidFill>
                <a:latin typeface="Roboto"/>
                <a:ea typeface="Roboto"/>
                <a:cs typeface="Roboto"/>
                <a:sym typeface="Roboto"/>
              </a:rPr>
              <a:t>In the Tell me bar, type Shape and press Enter.</a:t>
            </a:r>
            <a:endParaRPr sz="1600">
              <a:solidFill>
                <a:srgbClr val="000000"/>
              </a:solidFill>
              <a:latin typeface="Roboto"/>
              <a:ea typeface="Roboto"/>
              <a:cs typeface="Roboto"/>
              <a:sym typeface="Roboto"/>
            </a:endParaRPr>
          </a:p>
          <a:p>
            <a:pPr indent="-330200" lvl="0" marL="914400" rtl="0" algn="l">
              <a:spcBef>
                <a:spcPts val="0"/>
              </a:spcBef>
              <a:spcAft>
                <a:spcPts val="0"/>
              </a:spcAft>
              <a:buClr>
                <a:srgbClr val="000000"/>
              </a:buClr>
              <a:buSzPts val="1600"/>
              <a:buFont typeface="Roboto"/>
              <a:buAutoNum type="alphaUcPeriod"/>
            </a:pPr>
            <a:r>
              <a:rPr lang="en" sz="1600">
                <a:solidFill>
                  <a:srgbClr val="000000"/>
                </a:solidFill>
                <a:latin typeface="Roboto"/>
                <a:ea typeface="Roboto"/>
                <a:cs typeface="Roboto"/>
                <a:sym typeface="Roboto"/>
              </a:rPr>
              <a:t>Choose a shape from the menu, and double-click somewhere on your document.</a:t>
            </a:r>
            <a:endParaRPr sz="1600">
              <a:solidFill>
                <a:srgbClr val="000000"/>
              </a:solidFill>
              <a:latin typeface="Roboto"/>
              <a:ea typeface="Roboto"/>
              <a:cs typeface="Roboto"/>
              <a:sym typeface="Roboto"/>
            </a:endParaRPr>
          </a:p>
          <a:p>
            <a:pPr indent="-330200" lvl="0" marL="914400" rtl="0" algn="l">
              <a:spcBef>
                <a:spcPts val="0"/>
              </a:spcBef>
              <a:spcAft>
                <a:spcPts val="0"/>
              </a:spcAft>
              <a:buClr>
                <a:srgbClr val="000000"/>
              </a:buClr>
              <a:buSzPts val="1600"/>
              <a:buFont typeface="Roboto"/>
              <a:buAutoNum type="alphaUcPeriod"/>
            </a:pPr>
            <a:r>
              <a:rPr lang="en" sz="1600">
                <a:solidFill>
                  <a:srgbClr val="000000"/>
                </a:solidFill>
                <a:latin typeface="Roboto"/>
                <a:ea typeface="Roboto"/>
                <a:cs typeface="Roboto"/>
                <a:sym typeface="Roboto"/>
              </a:rPr>
              <a:t>Show the Ruler if it is not already visible.</a:t>
            </a:r>
            <a:endParaRPr sz="1600">
              <a:solidFill>
                <a:srgbClr val="000000"/>
              </a:solidFill>
              <a:latin typeface="Roboto"/>
              <a:ea typeface="Roboto"/>
              <a:cs typeface="Roboto"/>
              <a:sym typeface="Roboto"/>
            </a:endParaRPr>
          </a:p>
          <a:p>
            <a:pPr indent="-330200" lvl="0" marL="914400" rtl="0" algn="l">
              <a:spcBef>
                <a:spcPts val="0"/>
              </a:spcBef>
              <a:spcAft>
                <a:spcPts val="0"/>
              </a:spcAft>
              <a:buClr>
                <a:srgbClr val="000000"/>
              </a:buClr>
              <a:buSzPts val="1600"/>
              <a:buFont typeface="Roboto"/>
              <a:buAutoNum type="alphaUcPeriod"/>
            </a:pPr>
            <a:r>
              <a:rPr lang="en" sz="1600">
                <a:solidFill>
                  <a:srgbClr val="000000"/>
                </a:solidFill>
                <a:latin typeface="Roboto"/>
                <a:ea typeface="Roboto"/>
                <a:cs typeface="Roboto"/>
                <a:sym typeface="Roboto"/>
              </a:rPr>
              <a:t>Zoom the document to 120%.</a:t>
            </a:r>
            <a:endParaRPr sz="1600">
              <a:solidFill>
                <a:srgbClr val="000000"/>
              </a:solidFill>
              <a:latin typeface="Roboto"/>
              <a:ea typeface="Roboto"/>
              <a:cs typeface="Roboto"/>
              <a:sym typeface="Roboto"/>
            </a:endParaRPr>
          </a:p>
          <a:p>
            <a:pPr indent="-330200" lvl="0" marL="914400" rtl="0" algn="l">
              <a:spcBef>
                <a:spcPts val="0"/>
              </a:spcBef>
              <a:spcAft>
                <a:spcPts val="0"/>
              </a:spcAft>
              <a:buClr>
                <a:srgbClr val="000000"/>
              </a:buClr>
              <a:buSzPts val="1600"/>
              <a:buFont typeface="Roboto"/>
              <a:buAutoNum type="alphaUcPeriod"/>
            </a:pPr>
            <a:r>
              <a:rPr lang="en" sz="1600">
                <a:solidFill>
                  <a:srgbClr val="000000"/>
                </a:solidFill>
                <a:latin typeface="Roboto"/>
                <a:ea typeface="Roboto"/>
                <a:cs typeface="Roboto"/>
                <a:sym typeface="Roboto"/>
              </a:rPr>
              <a:t>Change the Document view to Web Layout.</a:t>
            </a:r>
            <a:endParaRPr sz="1600">
              <a:solidFill>
                <a:srgbClr val="000000"/>
              </a:solidFill>
              <a:latin typeface="Roboto"/>
              <a:ea typeface="Roboto"/>
              <a:cs typeface="Roboto"/>
              <a:sym typeface="Roboto"/>
            </a:endParaRPr>
          </a:p>
          <a:p>
            <a:pPr indent="-330200" lvl="0" marL="914400" rtl="0" algn="l">
              <a:spcBef>
                <a:spcPts val="0"/>
              </a:spcBef>
              <a:spcAft>
                <a:spcPts val="0"/>
              </a:spcAft>
              <a:buClr>
                <a:srgbClr val="000000"/>
              </a:buClr>
              <a:buSzPts val="1600"/>
              <a:buFont typeface="Roboto"/>
              <a:buAutoNum type="alphaUcPeriod"/>
            </a:pPr>
            <a:r>
              <a:rPr lang="en" sz="1600">
                <a:solidFill>
                  <a:srgbClr val="000000"/>
                </a:solidFill>
                <a:latin typeface="Roboto"/>
                <a:ea typeface="Roboto"/>
                <a:cs typeface="Roboto"/>
                <a:sym typeface="Roboto"/>
              </a:rPr>
              <a:t>Change the Ribbon Display Options back to Show Tabs and Commands, and change the Document View back to Print Layout.</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26725" y="1067325"/>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6600"/>
              <a:t>Introduction to Digital Skills</a:t>
            </a:r>
            <a:endParaRPr sz="6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00"/>
              <a:t>When you're finished, your document should look something like this:</a:t>
            </a:r>
            <a:endParaRPr sz="1700"/>
          </a:p>
          <a:p>
            <a:pPr indent="0" lvl="0" marL="0" rtl="0" algn="l">
              <a:spcBef>
                <a:spcPts val="0"/>
              </a:spcBef>
              <a:spcAft>
                <a:spcPts val="0"/>
              </a:spcAft>
              <a:buSzPts val="990"/>
              <a:buNone/>
            </a:pPr>
            <a:r>
              <a:t/>
            </a:r>
            <a:endParaRPr sz="1700"/>
          </a:p>
          <a:p>
            <a:pPr indent="0" lvl="0" marL="0" rtl="0" algn="l">
              <a:spcBef>
                <a:spcPts val="0"/>
              </a:spcBef>
              <a:spcAft>
                <a:spcPts val="0"/>
              </a:spcAft>
              <a:buSzPts val="990"/>
              <a:buNone/>
            </a:pPr>
            <a:r>
              <a:t/>
            </a:r>
            <a:endParaRPr sz="1700"/>
          </a:p>
        </p:txBody>
      </p:sp>
      <p:sp>
        <p:nvSpPr>
          <p:cNvPr id="350" name="Google Shape;350;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Getting To Know Challenge" id="351" name="Google Shape;351;p52"/>
          <p:cNvPicPr preferRelativeResize="0"/>
          <p:nvPr/>
        </p:nvPicPr>
        <p:blipFill>
          <a:blip r:embed="rId3">
            <a:alphaModFix/>
          </a:blip>
          <a:stretch>
            <a:fillRect/>
          </a:stretch>
        </p:blipFill>
        <p:spPr>
          <a:xfrm>
            <a:off x="1139650" y="1017725"/>
            <a:ext cx="5855175" cy="4025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PowerPoint: Getting Started with PowerPoint</a:t>
            </a:r>
            <a:endParaRPr sz="2600"/>
          </a:p>
        </p:txBody>
      </p:sp>
      <p:sp>
        <p:nvSpPr>
          <p:cNvPr id="357" name="Google Shape;357;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8" name="Google Shape;358;p53"/>
          <p:cNvPicPr preferRelativeResize="0"/>
          <p:nvPr/>
        </p:nvPicPr>
        <p:blipFill>
          <a:blip r:embed="rId3">
            <a:alphaModFix/>
          </a:blip>
          <a:stretch>
            <a:fillRect/>
          </a:stretch>
        </p:blipFill>
        <p:spPr>
          <a:xfrm>
            <a:off x="1485675" y="1213975"/>
            <a:ext cx="5901600" cy="3304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Exercises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4" name="Google Shape;364;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28600" lvl="0" marL="914400" rtl="0" algn="l">
              <a:spcBef>
                <a:spcPts val="0"/>
              </a:spcBef>
              <a:spcAft>
                <a:spcPts val="0"/>
              </a:spcAft>
              <a:buNone/>
            </a:pPr>
            <a:r>
              <a:rPr lang="en" sz="2200">
                <a:solidFill>
                  <a:srgbClr val="FF5722"/>
                </a:solidFill>
                <a:latin typeface="Roboto Slab"/>
                <a:ea typeface="Roboto Slab"/>
                <a:cs typeface="Roboto Slab"/>
                <a:sym typeface="Roboto Slab"/>
              </a:rPr>
              <a:t>Challenge!</a:t>
            </a:r>
            <a:endParaRPr sz="2200">
              <a:solidFill>
                <a:srgbClr val="FF5722"/>
              </a:solidFill>
              <a:latin typeface="Roboto Slab"/>
              <a:ea typeface="Roboto Slab"/>
              <a:cs typeface="Roboto Slab"/>
              <a:sym typeface="Roboto Slab"/>
            </a:endParaRPr>
          </a:p>
          <a:p>
            <a:pPr indent="-342900" lvl="0" marL="914400" rtl="0" algn="l">
              <a:spcBef>
                <a:spcPts val="1200"/>
              </a:spcBef>
              <a:spcAft>
                <a:spcPts val="0"/>
              </a:spcAft>
              <a:buClr>
                <a:srgbClr val="000000"/>
              </a:buClr>
              <a:buSzPts val="1800"/>
              <a:buFont typeface="Roboto"/>
              <a:buAutoNum type="alphaUcPeriod"/>
            </a:pPr>
            <a:r>
              <a:rPr lang="en">
                <a:solidFill>
                  <a:srgbClr val="000000"/>
                </a:solidFill>
                <a:latin typeface="Roboto"/>
                <a:ea typeface="Roboto"/>
                <a:cs typeface="Roboto"/>
                <a:sym typeface="Roboto"/>
              </a:rPr>
              <a:t>Open PowerPoint and create a blank presentation.</a:t>
            </a:r>
            <a:endParaRPr>
              <a:solidFill>
                <a:srgbClr val="000000"/>
              </a:solidFill>
              <a:latin typeface="Roboto"/>
              <a:ea typeface="Roboto"/>
              <a:cs typeface="Roboto"/>
              <a:sym typeface="Roboto"/>
            </a:endParaRPr>
          </a:p>
          <a:p>
            <a:pPr indent="-342900" lvl="0" marL="914400" rtl="0" algn="l">
              <a:spcBef>
                <a:spcPts val="0"/>
              </a:spcBef>
              <a:spcAft>
                <a:spcPts val="0"/>
              </a:spcAft>
              <a:buClr>
                <a:srgbClr val="000000"/>
              </a:buClr>
              <a:buSzPts val="1800"/>
              <a:buFont typeface="Roboto"/>
              <a:buAutoNum type="alphaUcPeriod"/>
            </a:pPr>
            <a:r>
              <a:rPr lang="en">
                <a:solidFill>
                  <a:srgbClr val="000000"/>
                </a:solidFill>
                <a:latin typeface="Roboto"/>
                <a:ea typeface="Roboto"/>
                <a:cs typeface="Roboto"/>
                <a:sym typeface="Roboto"/>
              </a:rPr>
              <a:t>Change the Ribbon Display Options to Show Tabs.</a:t>
            </a:r>
            <a:endParaRPr>
              <a:solidFill>
                <a:srgbClr val="000000"/>
              </a:solidFill>
              <a:latin typeface="Roboto"/>
              <a:ea typeface="Roboto"/>
              <a:cs typeface="Roboto"/>
              <a:sym typeface="Roboto"/>
            </a:endParaRPr>
          </a:p>
          <a:p>
            <a:pPr indent="-342900" lvl="0" marL="914400" rtl="0" algn="l">
              <a:spcBef>
                <a:spcPts val="0"/>
              </a:spcBef>
              <a:spcAft>
                <a:spcPts val="0"/>
              </a:spcAft>
              <a:buClr>
                <a:srgbClr val="000000"/>
              </a:buClr>
              <a:buSzPts val="1800"/>
              <a:buFont typeface="Roboto"/>
              <a:buAutoNum type="alphaUcPeriod"/>
            </a:pPr>
            <a:r>
              <a:rPr lang="en">
                <a:solidFill>
                  <a:srgbClr val="000000"/>
                </a:solidFill>
                <a:latin typeface="Roboto"/>
                <a:ea typeface="Roboto"/>
                <a:cs typeface="Roboto"/>
                <a:sym typeface="Roboto"/>
              </a:rPr>
              <a:t>Click the drop-down arrow next to the Quick Access Toolbar and add New, Quick Print, and Spelling.</a:t>
            </a:r>
            <a:endParaRPr>
              <a:solidFill>
                <a:srgbClr val="000000"/>
              </a:solidFill>
              <a:latin typeface="Roboto"/>
              <a:ea typeface="Roboto"/>
              <a:cs typeface="Roboto"/>
              <a:sym typeface="Roboto"/>
            </a:endParaRPr>
          </a:p>
          <a:p>
            <a:pPr indent="-342900" lvl="0" marL="914400" rtl="0" algn="l">
              <a:spcBef>
                <a:spcPts val="0"/>
              </a:spcBef>
              <a:spcAft>
                <a:spcPts val="0"/>
              </a:spcAft>
              <a:buClr>
                <a:srgbClr val="000000"/>
              </a:buClr>
              <a:buSzPts val="1800"/>
              <a:buFont typeface="Roboto"/>
              <a:buAutoNum type="alphaUcPeriod"/>
            </a:pPr>
            <a:r>
              <a:rPr lang="en">
                <a:solidFill>
                  <a:srgbClr val="000000"/>
                </a:solidFill>
                <a:latin typeface="Roboto"/>
                <a:ea typeface="Roboto"/>
                <a:cs typeface="Roboto"/>
                <a:sym typeface="Roboto"/>
              </a:rPr>
              <a:t>In the Tell me bar, type Shape and press Enter.</a:t>
            </a:r>
            <a:endParaRPr>
              <a:solidFill>
                <a:srgbClr val="000000"/>
              </a:solidFill>
              <a:latin typeface="Roboto"/>
              <a:ea typeface="Roboto"/>
              <a:cs typeface="Roboto"/>
              <a:sym typeface="Roboto"/>
            </a:endParaRPr>
          </a:p>
          <a:p>
            <a:pPr indent="-342900" lvl="0" marL="914400" rtl="0" algn="l">
              <a:spcBef>
                <a:spcPts val="0"/>
              </a:spcBef>
              <a:spcAft>
                <a:spcPts val="0"/>
              </a:spcAft>
              <a:buClr>
                <a:srgbClr val="000000"/>
              </a:buClr>
              <a:buSzPts val="1800"/>
              <a:buFont typeface="Roboto"/>
              <a:buAutoNum type="alphaUcPeriod"/>
            </a:pPr>
            <a:r>
              <a:rPr lang="en">
                <a:solidFill>
                  <a:srgbClr val="000000"/>
                </a:solidFill>
                <a:latin typeface="Roboto"/>
                <a:ea typeface="Roboto"/>
                <a:cs typeface="Roboto"/>
                <a:sym typeface="Roboto"/>
              </a:rPr>
              <a:t>Choose a shape from the menu, then double-click somewhere on your slide.</a:t>
            </a:r>
            <a:endParaRPr>
              <a:solidFill>
                <a:srgbClr val="000000"/>
              </a:solidFill>
              <a:latin typeface="Roboto"/>
              <a:ea typeface="Roboto"/>
              <a:cs typeface="Roboto"/>
              <a:sym typeface="Roboto"/>
            </a:endParaRPr>
          </a:p>
          <a:p>
            <a:pPr indent="-342900" lvl="0" marL="914400" rtl="0" algn="l">
              <a:spcBef>
                <a:spcPts val="0"/>
              </a:spcBef>
              <a:spcAft>
                <a:spcPts val="0"/>
              </a:spcAft>
              <a:buClr>
                <a:srgbClr val="000000"/>
              </a:buClr>
              <a:buSzPts val="1800"/>
              <a:buFont typeface="Roboto"/>
              <a:buAutoNum type="alphaUcPeriod"/>
            </a:pPr>
            <a:r>
              <a:rPr lang="en">
                <a:solidFill>
                  <a:srgbClr val="000000"/>
                </a:solidFill>
                <a:latin typeface="Roboto"/>
                <a:ea typeface="Roboto"/>
                <a:cs typeface="Roboto"/>
                <a:sym typeface="Roboto"/>
              </a:rPr>
              <a:t>Show the Ruler if it is not already visible.</a:t>
            </a:r>
            <a:endParaRPr>
              <a:solidFill>
                <a:srgbClr val="000000"/>
              </a:solidFill>
              <a:latin typeface="Roboto"/>
              <a:ea typeface="Roboto"/>
              <a:cs typeface="Roboto"/>
              <a:sym typeface="Roboto"/>
            </a:endParaRPr>
          </a:p>
          <a:p>
            <a:pPr indent="-342900" lvl="0" marL="914400" rtl="0" algn="l">
              <a:spcBef>
                <a:spcPts val="0"/>
              </a:spcBef>
              <a:spcAft>
                <a:spcPts val="0"/>
              </a:spcAft>
              <a:buClr>
                <a:srgbClr val="000000"/>
              </a:buClr>
              <a:buSzPts val="1800"/>
              <a:buFont typeface="Roboto"/>
              <a:buAutoNum type="alphaUcPeriod"/>
            </a:pPr>
            <a:r>
              <a:rPr lang="en">
                <a:solidFill>
                  <a:srgbClr val="000000"/>
                </a:solidFill>
                <a:latin typeface="Roboto"/>
                <a:ea typeface="Roboto"/>
                <a:cs typeface="Roboto"/>
                <a:sym typeface="Roboto"/>
              </a:rPr>
              <a:t>Zoom the presentation to 120%.</a:t>
            </a:r>
            <a:endParaRPr sz="3000">
              <a:solidFill>
                <a:srgbClr val="000000"/>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00"/>
              <a:t>When you're finished, your presentation should look something like this:</a:t>
            </a:r>
            <a:endParaRPr sz="1700"/>
          </a:p>
          <a:p>
            <a:pPr indent="0" lvl="0" marL="0" rtl="0" algn="l">
              <a:spcBef>
                <a:spcPts val="0"/>
              </a:spcBef>
              <a:spcAft>
                <a:spcPts val="0"/>
              </a:spcAft>
              <a:buSzPts val="990"/>
              <a:buNone/>
            </a:pPr>
            <a:r>
              <a:t/>
            </a:r>
            <a:endParaRPr sz="1700"/>
          </a:p>
          <a:p>
            <a:pPr indent="0" lvl="0" marL="0" rtl="0" algn="l">
              <a:spcBef>
                <a:spcPts val="0"/>
              </a:spcBef>
              <a:spcAft>
                <a:spcPts val="0"/>
              </a:spcAft>
              <a:buSzPts val="990"/>
              <a:buNone/>
            </a:pPr>
            <a:r>
              <a:t/>
            </a:r>
            <a:endParaRPr sz="1700"/>
          </a:p>
        </p:txBody>
      </p:sp>
      <p:sp>
        <p:nvSpPr>
          <p:cNvPr id="370" name="Google Shape;370;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Getting Started Challenge" id="371" name="Google Shape;371;p55"/>
          <p:cNvPicPr preferRelativeResize="0"/>
          <p:nvPr/>
        </p:nvPicPr>
        <p:blipFill>
          <a:blip r:embed="rId3">
            <a:alphaModFix/>
          </a:blip>
          <a:stretch>
            <a:fillRect/>
          </a:stretch>
        </p:blipFill>
        <p:spPr>
          <a:xfrm>
            <a:off x="1322500" y="922463"/>
            <a:ext cx="5794225" cy="3876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Excel 2016: Getting Started with Excel</a:t>
            </a:r>
            <a:endParaRPr sz="2600"/>
          </a:p>
        </p:txBody>
      </p:sp>
      <p:sp>
        <p:nvSpPr>
          <p:cNvPr id="377" name="Google Shape;377;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8" name="Google Shape;378;p56"/>
          <p:cNvPicPr preferRelativeResize="0"/>
          <p:nvPr/>
        </p:nvPicPr>
        <p:blipFill>
          <a:blip r:embed="rId3">
            <a:alphaModFix/>
          </a:blip>
          <a:stretch>
            <a:fillRect/>
          </a:stretch>
        </p:blipFill>
        <p:spPr>
          <a:xfrm>
            <a:off x="2244888" y="1152484"/>
            <a:ext cx="4654226" cy="3416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Exercises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4" name="Google Shape;384;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200">
                <a:solidFill>
                  <a:srgbClr val="FF5722"/>
                </a:solidFill>
                <a:latin typeface="Roboto Slab"/>
                <a:ea typeface="Roboto Slab"/>
                <a:cs typeface="Roboto Slab"/>
                <a:sym typeface="Roboto Slab"/>
              </a:rPr>
              <a:t>Challenge!</a:t>
            </a:r>
            <a:endParaRPr sz="2200">
              <a:solidFill>
                <a:srgbClr val="FF5722"/>
              </a:solidFill>
              <a:latin typeface="Roboto Slab"/>
              <a:ea typeface="Roboto Slab"/>
              <a:cs typeface="Roboto Slab"/>
              <a:sym typeface="Roboto Slab"/>
            </a:endParaRPr>
          </a:p>
          <a:p>
            <a:pPr indent="-294299" lvl="0" marL="457200" rtl="0" algn="l">
              <a:spcBef>
                <a:spcPts val="120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Open Excel 2016.</a:t>
            </a:r>
            <a:endParaRPr>
              <a:solidFill>
                <a:srgbClr val="000000"/>
              </a:solidFill>
              <a:latin typeface="Roboto"/>
              <a:ea typeface="Roboto"/>
              <a:cs typeface="Roboto"/>
              <a:sym typeface="Roboto"/>
            </a:endParaRPr>
          </a:p>
          <a:p>
            <a:pPr indent="-294299" lvl="0" marL="457200" rtl="0" algn="l">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Click Blank Workbook to open a new spreadsheet.</a:t>
            </a:r>
            <a:endParaRPr>
              <a:solidFill>
                <a:srgbClr val="000000"/>
              </a:solidFill>
              <a:latin typeface="Roboto"/>
              <a:ea typeface="Roboto"/>
              <a:cs typeface="Roboto"/>
              <a:sym typeface="Roboto"/>
            </a:endParaRPr>
          </a:p>
          <a:p>
            <a:pPr indent="-294299" lvl="0" marL="457200" rtl="0" algn="l">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Change the Ribbon Display Options to Show Tabs.</a:t>
            </a:r>
            <a:endParaRPr>
              <a:solidFill>
                <a:srgbClr val="000000"/>
              </a:solidFill>
              <a:latin typeface="Roboto"/>
              <a:ea typeface="Roboto"/>
              <a:cs typeface="Roboto"/>
              <a:sym typeface="Roboto"/>
            </a:endParaRPr>
          </a:p>
          <a:p>
            <a:pPr indent="-294299" lvl="0" marL="457200" rtl="0" algn="l">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Using the Customize Quick Access Toolbar, click to add New, Quick Print, and Spelling.</a:t>
            </a:r>
            <a:endParaRPr>
              <a:solidFill>
                <a:srgbClr val="000000"/>
              </a:solidFill>
              <a:latin typeface="Roboto"/>
              <a:ea typeface="Roboto"/>
              <a:cs typeface="Roboto"/>
              <a:sym typeface="Roboto"/>
            </a:endParaRPr>
          </a:p>
          <a:p>
            <a:pPr indent="-294299" lvl="0" marL="457200" rtl="0" algn="l">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In the Tell me bar, type the word Color. Hover over Fill Color and choose a yellow. This will fill a cell with the color yellow.</a:t>
            </a:r>
            <a:endParaRPr>
              <a:solidFill>
                <a:srgbClr val="000000"/>
              </a:solidFill>
              <a:latin typeface="Roboto"/>
              <a:ea typeface="Roboto"/>
              <a:cs typeface="Roboto"/>
              <a:sym typeface="Roboto"/>
            </a:endParaRPr>
          </a:p>
          <a:p>
            <a:pPr indent="-294299" lvl="0" marL="457200" rtl="0" algn="l">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Change the worksheet view to the Page Layout option.</a:t>
            </a:r>
            <a:endParaRPr>
              <a:solidFill>
                <a:srgbClr val="000000"/>
              </a:solidFill>
              <a:latin typeface="Roboto"/>
              <a:ea typeface="Roboto"/>
              <a:cs typeface="Roboto"/>
              <a:sym typeface="Roboto"/>
            </a:endParaRPr>
          </a:p>
          <a:p>
            <a:pPr indent="0" lvl="0" marL="457200" rtl="0" algn="l">
              <a:lnSpc>
                <a:spcPct val="100000"/>
              </a:lnSpc>
              <a:spcBef>
                <a:spcPts val="1200"/>
              </a:spcBef>
              <a:spcAft>
                <a:spcPts val="0"/>
              </a:spcAft>
              <a:buNone/>
            </a:pPr>
            <a:r>
              <a:t/>
            </a:r>
            <a:endParaRPr sz="3000">
              <a:solidFill>
                <a:srgbClr val="000000"/>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When you're finished, your screen should look like this:</a:t>
            </a:r>
            <a:endParaRPr sz="2200"/>
          </a:p>
          <a:p>
            <a:pPr indent="0" lvl="0" marL="0" rtl="0" algn="l">
              <a:spcBef>
                <a:spcPts val="0"/>
              </a:spcBef>
              <a:spcAft>
                <a:spcPts val="0"/>
              </a:spcAft>
              <a:buSzPts val="990"/>
              <a:buNone/>
            </a:pPr>
            <a:r>
              <a:t/>
            </a:r>
            <a:endParaRPr sz="2200"/>
          </a:p>
          <a:p>
            <a:pPr indent="0" lvl="0" marL="0" rtl="0" algn="l">
              <a:spcBef>
                <a:spcPts val="0"/>
              </a:spcBef>
              <a:spcAft>
                <a:spcPts val="0"/>
              </a:spcAft>
              <a:buSzPts val="990"/>
              <a:buNone/>
            </a:pPr>
            <a:r>
              <a:t/>
            </a:r>
            <a:endParaRPr sz="2200"/>
          </a:p>
        </p:txBody>
      </p:sp>
      <p:sp>
        <p:nvSpPr>
          <p:cNvPr id="390" name="Google Shape;390;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Getting To Know Excel Challenge" id="391" name="Google Shape;391;p58"/>
          <p:cNvPicPr preferRelativeResize="0"/>
          <p:nvPr/>
        </p:nvPicPr>
        <p:blipFill>
          <a:blip r:embed="rId3">
            <a:alphaModFix/>
          </a:blip>
          <a:stretch>
            <a:fillRect/>
          </a:stretch>
        </p:blipFill>
        <p:spPr>
          <a:xfrm>
            <a:off x="639950" y="1017725"/>
            <a:ext cx="6769275" cy="3984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Internet Fundamentals and Web Browsing</a:t>
            </a:r>
            <a:endParaRPr/>
          </a:p>
        </p:txBody>
      </p:sp>
      <p:sp>
        <p:nvSpPr>
          <p:cNvPr id="397" name="Google Shape;397;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A learner browsing GCFLearnFree.org" id="398" name="Google Shape;398;p59"/>
          <p:cNvPicPr preferRelativeResize="0"/>
          <p:nvPr/>
        </p:nvPicPr>
        <p:blipFill>
          <a:blip r:embed="rId3">
            <a:alphaModFix/>
          </a:blip>
          <a:stretch>
            <a:fillRect/>
          </a:stretch>
        </p:blipFill>
        <p:spPr>
          <a:xfrm>
            <a:off x="1801000" y="1474775"/>
            <a:ext cx="3971925" cy="2771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Internet Fundamentals and Web Browsing</a:t>
            </a:r>
            <a:endParaRPr/>
          </a:p>
        </p:txBody>
      </p:sp>
      <p:sp>
        <p:nvSpPr>
          <p:cNvPr id="404" name="Google Shape;404;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2300"/>
              <a:t>What is the Internet?</a:t>
            </a:r>
            <a:endParaRPr b="1" sz="2300"/>
          </a:p>
        </p:txBody>
      </p:sp>
      <p:pic>
        <p:nvPicPr>
          <p:cNvPr descr="Computers wirelessly connecting to the Internet" id="405" name="Google Shape;405;p60"/>
          <p:cNvPicPr preferRelativeResize="0"/>
          <p:nvPr/>
        </p:nvPicPr>
        <p:blipFill>
          <a:blip r:embed="rId3">
            <a:alphaModFix/>
          </a:blip>
          <a:stretch>
            <a:fillRect/>
          </a:stretch>
        </p:blipFill>
        <p:spPr>
          <a:xfrm>
            <a:off x="2377675" y="1855350"/>
            <a:ext cx="4388650" cy="3067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Internet Fundamentals and Web Browsing</a:t>
            </a:r>
            <a:endParaRPr/>
          </a:p>
        </p:txBody>
      </p:sp>
      <p:sp>
        <p:nvSpPr>
          <p:cNvPr id="411" name="Google Shape;411;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2300"/>
              <a:t>What is the Web?</a:t>
            </a:r>
            <a:endParaRPr b="1" sz="2300"/>
          </a:p>
        </p:txBody>
      </p:sp>
      <p:pic>
        <p:nvPicPr>
          <p:cNvPr id="412" name="Google Shape;412;p61"/>
          <p:cNvPicPr preferRelativeResize="0"/>
          <p:nvPr/>
        </p:nvPicPr>
        <p:blipFill>
          <a:blip r:embed="rId3">
            <a:alphaModFix/>
          </a:blip>
          <a:stretch>
            <a:fillRect/>
          </a:stretch>
        </p:blipFill>
        <p:spPr>
          <a:xfrm>
            <a:off x="1509075" y="1661350"/>
            <a:ext cx="5874950" cy="3263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Introduction to Digital Literacy</a:t>
            </a:r>
            <a:endParaRPr/>
          </a:p>
        </p:txBody>
      </p:sp>
      <p:pic>
        <p:nvPicPr>
          <p:cNvPr id="90" name="Google Shape;90;p17"/>
          <p:cNvPicPr preferRelativeResize="0"/>
          <p:nvPr/>
        </p:nvPicPr>
        <p:blipFill>
          <a:blip r:embed="rId3">
            <a:alphaModFix/>
          </a:blip>
          <a:stretch>
            <a:fillRect/>
          </a:stretch>
        </p:blipFill>
        <p:spPr>
          <a:xfrm>
            <a:off x="2182000" y="1411075"/>
            <a:ext cx="3877900" cy="2593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Can You Do Online?</a:t>
            </a:r>
            <a:endParaRPr/>
          </a:p>
        </p:txBody>
      </p:sp>
      <p:sp>
        <p:nvSpPr>
          <p:cNvPr id="418" name="Google Shape;418;p62"/>
          <p:cNvSpPr txBox="1"/>
          <p:nvPr>
            <p:ph idx="1" type="body"/>
          </p:nvPr>
        </p:nvSpPr>
        <p:spPr>
          <a:xfrm>
            <a:off x="311700" y="1770213"/>
            <a:ext cx="3999900" cy="2274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Finding information online</a:t>
            </a:r>
            <a:endParaRPr sz="2000"/>
          </a:p>
          <a:p>
            <a:pPr indent="-355600" lvl="0" marL="457200" rtl="0" algn="l">
              <a:spcBef>
                <a:spcPts val="0"/>
              </a:spcBef>
              <a:spcAft>
                <a:spcPts val="0"/>
              </a:spcAft>
              <a:buSzPts val="2000"/>
              <a:buChar char="●"/>
            </a:pPr>
            <a:r>
              <a:rPr lang="en" sz="2000"/>
              <a:t>Email</a:t>
            </a:r>
            <a:endParaRPr sz="2000"/>
          </a:p>
          <a:p>
            <a:pPr indent="-336550" lvl="0" marL="457200" rtl="0" algn="l">
              <a:spcBef>
                <a:spcPts val="0"/>
              </a:spcBef>
              <a:spcAft>
                <a:spcPts val="0"/>
              </a:spcAft>
              <a:buSzPts val="1700"/>
              <a:buFont typeface="Trebuchet MS"/>
              <a:buChar char="●"/>
            </a:pPr>
            <a:r>
              <a:rPr lang="en" sz="2000"/>
              <a:t>Social networking</a:t>
            </a:r>
            <a:endParaRPr sz="2000"/>
          </a:p>
          <a:p>
            <a:pPr indent="-336550" lvl="0" marL="457200" rtl="0" algn="l">
              <a:spcBef>
                <a:spcPts val="0"/>
              </a:spcBef>
              <a:spcAft>
                <a:spcPts val="0"/>
              </a:spcAft>
              <a:buSzPts val="1700"/>
              <a:buFont typeface="Trebuchet MS"/>
              <a:buChar char="●"/>
            </a:pPr>
            <a:r>
              <a:rPr lang="en" sz="2000"/>
              <a:t>Chat and instant messaging</a:t>
            </a:r>
            <a:endParaRPr sz="2000"/>
          </a:p>
          <a:p>
            <a:pPr indent="-336550" lvl="0" marL="457200" rtl="0" algn="l">
              <a:spcBef>
                <a:spcPts val="0"/>
              </a:spcBef>
              <a:spcAft>
                <a:spcPts val="0"/>
              </a:spcAft>
              <a:buSzPts val="1700"/>
              <a:buFont typeface="Trebuchet MS"/>
              <a:buChar char="●"/>
            </a:pPr>
            <a:r>
              <a:rPr lang="en" sz="2000"/>
              <a:t>Online media</a:t>
            </a:r>
            <a:endParaRPr sz="2000"/>
          </a:p>
          <a:p>
            <a:pPr indent="-336550" lvl="0" marL="457200" rtl="0" algn="l">
              <a:spcBef>
                <a:spcPts val="0"/>
              </a:spcBef>
              <a:spcAft>
                <a:spcPts val="0"/>
              </a:spcAft>
              <a:buSzPts val="1700"/>
              <a:buFont typeface="Trebuchet MS"/>
              <a:buChar char="●"/>
            </a:pPr>
            <a:r>
              <a:rPr lang="en" sz="2000"/>
              <a:t>Everyday tasks</a:t>
            </a:r>
            <a:endParaRPr sz="1700" u="sng">
              <a:latin typeface="Trebuchet MS"/>
              <a:ea typeface="Trebuchet MS"/>
              <a:cs typeface="Trebuchet MS"/>
              <a:sym typeface="Trebuchet MS"/>
            </a:endParaRPr>
          </a:p>
        </p:txBody>
      </p:sp>
      <p:sp>
        <p:nvSpPr>
          <p:cNvPr id="419" name="Google Shape;419;p6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0" name="Google Shape;420;p62"/>
          <p:cNvPicPr preferRelativeResize="0"/>
          <p:nvPr/>
        </p:nvPicPr>
        <p:blipFill rotWithShape="1">
          <a:blip r:embed="rId3">
            <a:alphaModFix/>
          </a:blip>
          <a:srcRect b="0" l="0" r="38275" t="0"/>
          <a:stretch/>
        </p:blipFill>
        <p:spPr>
          <a:xfrm>
            <a:off x="4571988" y="1152488"/>
            <a:ext cx="3899826" cy="3510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Connecting to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6" name="Google Shape;426;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7" name="Google Shape;427;p63"/>
          <p:cNvPicPr preferRelativeResize="0"/>
          <p:nvPr/>
        </p:nvPicPr>
        <p:blipFill>
          <a:blip r:embed="rId3">
            <a:alphaModFix/>
          </a:blip>
          <a:stretch>
            <a:fillRect/>
          </a:stretch>
        </p:blipFill>
        <p:spPr>
          <a:xfrm>
            <a:off x="1598175" y="1245325"/>
            <a:ext cx="5203550" cy="3626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4"/>
          <p:cNvSpPr txBox="1"/>
          <p:nvPr>
            <p:ph type="title"/>
          </p:nvPr>
        </p:nvSpPr>
        <p:spPr>
          <a:xfrm>
            <a:off x="311700" y="230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Connecting to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3" name="Google Shape;433;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100"/>
              <a:t>Hardware needed</a:t>
            </a:r>
            <a:endParaRPr b="1" sz="2100"/>
          </a:p>
        </p:txBody>
      </p:sp>
      <p:pic>
        <p:nvPicPr>
          <p:cNvPr id="434" name="Google Shape;434;p64"/>
          <p:cNvPicPr preferRelativeResize="0"/>
          <p:nvPr/>
        </p:nvPicPr>
        <p:blipFill>
          <a:blip r:embed="rId3">
            <a:alphaModFix/>
          </a:blip>
          <a:stretch>
            <a:fillRect/>
          </a:stretch>
        </p:blipFill>
        <p:spPr>
          <a:xfrm>
            <a:off x="582325" y="2670425"/>
            <a:ext cx="1495425" cy="1200150"/>
          </a:xfrm>
          <a:prstGeom prst="rect">
            <a:avLst/>
          </a:prstGeom>
          <a:noFill/>
          <a:ln>
            <a:noFill/>
          </a:ln>
        </p:spPr>
      </p:pic>
      <p:pic>
        <p:nvPicPr>
          <p:cNvPr id="435" name="Google Shape;435;p64"/>
          <p:cNvPicPr preferRelativeResize="0"/>
          <p:nvPr/>
        </p:nvPicPr>
        <p:blipFill rotWithShape="1">
          <a:blip r:embed="rId4">
            <a:alphaModFix/>
          </a:blip>
          <a:srcRect b="22222" l="0" r="0" t="20739"/>
          <a:stretch/>
        </p:blipFill>
        <p:spPr>
          <a:xfrm>
            <a:off x="3099150" y="2670425"/>
            <a:ext cx="2104159" cy="1200150"/>
          </a:xfrm>
          <a:prstGeom prst="rect">
            <a:avLst/>
          </a:prstGeom>
          <a:noFill/>
          <a:ln>
            <a:noFill/>
          </a:ln>
        </p:spPr>
      </p:pic>
      <p:pic>
        <p:nvPicPr>
          <p:cNvPr descr="2.4g Wifi Router 300mbps 4g Lte Cpe With Battery Supported Fdd-lte And Dual  Sim Card Slot Free Rechargeable Cpe 4g Lte Routers - Buy Rechargeable Cpe  4g Lte Routers,300mbps 4g Lte Cpe" id="436" name="Google Shape;436;p64"/>
          <p:cNvPicPr preferRelativeResize="0"/>
          <p:nvPr/>
        </p:nvPicPr>
        <p:blipFill>
          <a:blip r:embed="rId5">
            <a:alphaModFix/>
          </a:blip>
          <a:stretch>
            <a:fillRect/>
          </a:stretch>
        </p:blipFill>
        <p:spPr>
          <a:xfrm>
            <a:off x="6066125" y="2162025"/>
            <a:ext cx="2247675" cy="2247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r>
              <a:rPr lang="en"/>
              <a:t>  </a:t>
            </a:r>
            <a:endParaRPr/>
          </a:p>
        </p:txBody>
      </p:sp>
      <p:sp>
        <p:nvSpPr>
          <p:cNvPr id="442" name="Google Shape;442;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Flomo was given an assignment from school, his father took their only source of internet that they use at home to work. Flomo called his father with the smart phone on whatsapp, there was </a:t>
            </a:r>
            <a:r>
              <a:rPr lang="en"/>
              <a:t>sufficient</a:t>
            </a:r>
            <a:r>
              <a:rPr lang="en"/>
              <a:t> data. He couldn’t reach his father but needed to work on his laptop.</a:t>
            </a:r>
            <a:endParaRPr/>
          </a:p>
          <a:p>
            <a:pPr indent="-342900" lvl="0" marL="457200" rtl="0" algn="l">
              <a:spcBef>
                <a:spcPts val="1200"/>
              </a:spcBef>
              <a:spcAft>
                <a:spcPts val="0"/>
              </a:spcAft>
              <a:buSzPts val="1800"/>
              <a:buAutoNum type="arabicPeriod"/>
            </a:pPr>
            <a:r>
              <a:rPr lang="en"/>
              <a:t>What could be the </a:t>
            </a:r>
            <a:r>
              <a:rPr lang="en"/>
              <a:t>hardware</a:t>
            </a:r>
            <a:r>
              <a:rPr lang="en"/>
              <a:t> they all use at home o connect to the internet?</a:t>
            </a:r>
            <a:endParaRPr/>
          </a:p>
          <a:p>
            <a:pPr indent="-342900" lvl="0" marL="457200" rtl="0" algn="l">
              <a:spcBef>
                <a:spcPts val="0"/>
              </a:spcBef>
              <a:spcAft>
                <a:spcPts val="0"/>
              </a:spcAft>
              <a:buSzPts val="1800"/>
              <a:buAutoNum type="arabicPeriod"/>
            </a:pPr>
            <a:r>
              <a:rPr lang="en"/>
              <a:t>What should Flomo do since he must submit his </a:t>
            </a:r>
            <a:r>
              <a:rPr lang="en"/>
              <a:t>assignment</a:t>
            </a:r>
            <a:r>
              <a:rPr lang="en"/>
              <a:t> in the next 1 hour.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ph type="title"/>
          </p:nvPr>
        </p:nvSpPr>
        <p:spPr>
          <a:xfrm>
            <a:off x="311700" y="1686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Navigating Web Browsers effectively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48" name="Google Shape;448;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9" name="Google Shape;449;p66"/>
          <p:cNvPicPr preferRelativeResize="0"/>
          <p:nvPr/>
        </p:nvPicPr>
        <p:blipFill rotWithShape="1">
          <a:blip r:embed="rId3">
            <a:alphaModFix/>
          </a:blip>
          <a:srcRect b="6082" l="15793" r="16771" t="8483"/>
          <a:stretch/>
        </p:blipFill>
        <p:spPr>
          <a:xfrm>
            <a:off x="2245900" y="1298550"/>
            <a:ext cx="4652200" cy="3270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r>
              <a:rPr lang="en"/>
              <a:t> </a:t>
            </a:r>
            <a:endParaRPr/>
          </a:p>
        </p:txBody>
      </p:sp>
      <p:sp>
        <p:nvSpPr>
          <p:cNvPr id="455" name="Google Shape;455;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lnSpc>
                <a:spcPct val="100000"/>
              </a:lnSpc>
              <a:spcBef>
                <a:spcPts val="0"/>
              </a:spcBef>
              <a:spcAft>
                <a:spcPts val="0"/>
              </a:spcAft>
              <a:buClr>
                <a:srgbClr val="000000"/>
              </a:buClr>
              <a:buSzPts val="2400"/>
              <a:buFont typeface="Arial"/>
              <a:buAutoNum type="arabicPeriod"/>
            </a:pPr>
            <a:r>
              <a:rPr lang="en" sz="2400">
                <a:solidFill>
                  <a:srgbClr val="000000"/>
                </a:solidFill>
                <a:latin typeface="Roboto"/>
                <a:ea typeface="Roboto"/>
                <a:cs typeface="Roboto"/>
                <a:sym typeface="Roboto"/>
              </a:rPr>
              <a:t>S</a:t>
            </a:r>
            <a:r>
              <a:rPr lang="en" sz="2400">
                <a:solidFill>
                  <a:srgbClr val="000000"/>
                </a:solidFill>
                <a:latin typeface="Roboto"/>
                <a:ea typeface="Roboto"/>
                <a:cs typeface="Roboto"/>
                <a:sym typeface="Roboto"/>
              </a:rPr>
              <a:t>earch and click on any browser (Google Chrome, firefox or Edge)</a:t>
            </a:r>
            <a:endParaRPr sz="2400">
              <a:solidFill>
                <a:srgbClr val="000000"/>
              </a:solidFill>
              <a:latin typeface="Roboto"/>
              <a:ea typeface="Roboto"/>
              <a:cs typeface="Roboto"/>
              <a:sym typeface="Roboto"/>
            </a:endParaRPr>
          </a:p>
          <a:p>
            <a:pPr indent="0" lvl="0" marL="457200" rtl="0" algn="l">
              <a:lnSpc>
                <a:spcPct val="100000"/>
              </a:lnSpc>
              <a:spcBef>
                <a:spcPts val="0"/>
              </a:spcBef>
              <a:spcAft>
                <a:spcPts val="0"/>
              </a:spcAft>
              <a:buNone/>
            </a:pPr>
            <a:r>
              <a:t/>
            </a:r>
            <a:endParaRPr sz="2400">
              <a:solidFill>
                <a:srgbClr val="000000"/>
              </a:solidFill>
              <a:latin typeface="Roboto"/>
              <a:ea typeface="Roboto"/>
              <a:cs typeface="Roboto"/>
              <a:sym typeface="Roboto"/>
            </a:endParaRPr>
          </a:p>
          <a:p>
            <a:pPr indent="-381000" lvl="0" marL="457200" rtl="0" algn="l">
              <a:lnSpc>
                <a:spcPct val="100000"/>
              </a:lnSpc>
              <a:spcBef>
                <a:spcPts val="0"/>
              </a:spcBef>
              <a:spcAft>
                <a:spcPts val="0"/>
              </a:spcAft>
              <a:buClr>
                <a:srgbClr val="000000"/>
              </a:buClr>
              <a:buSzPts val="2400"/>
              <a:buFont typeface="Roboto"/>
              <a:buAutoNum type="arabicPeriod"/>
            </a:pPr>
            <a:r>
              <a:rPr lang="en" sz="2400">
                <a:solidFill>
                  <a:srgbClr val="000000"/>
                </a:solidFill>
                <a:latin typeface="Roboto"/>
                <a:ea typeface="Roboto"/>
                <a:cs typeface="Roboto"/>
                <a:sym typeface="Roboto"/>
              </a:rPr>
              <a:t>Enter the url “</a:t>
            </a:r>
            <a:r>
              <a:rPr lang="en" sz="2400" u="sng">
                <a:solidFill>
                  <a:schemeClr val="hlink"/>
                </a:solidFill>
                <a:latin typeface="Roboto"/>
                <a:ea typeface="Roboto"/>
                <a:cs typeface="Roboto"/>
                <a:sym typeface="Roboto"/>
                <a:hlinkClick r:id="rId3"/>
              </a:rPr>
              <a:t>www.liberiagoesdigital.org</a:t>
            </a:r>
            <a:r>
              <a:rPr lang="en" sz="2400">
                <a:solidFill>
                  <a:srgbClr val="000000"/>
                </a:solidFill>
                <a:latin typeface="Roboto"/>
                <a:ea typeface="Roboto"/>
                <a:cs typeface="Roboto"/>
                <a:sym typeface="Roboto"/>
              </a:rPr>
              <a:t>”</a:t>
            </a:r>
            <a:endParaRPr sz="2400">
              <a:solidFill>
                <a:srgbClr val="000000"/>
              </a:solidFill>
              <a:latin typeface="Roboto"/>
              <a:ea typeface="Roboto"/>
              <a:cs typeface="Roboto"/>
              <a:sym typeface="Roboto"/>
            </a:endParaRPr>
          </a:p>
          <a:p>
            <a:pPr indent="-381000" lvl="0" marL="457200" rtl="0" algn="l">
              <a:lnSpc>
                <a:spcPct val="100000"/>
              </a:lnSpc>
              <a:spcBef>
                <a:spcPts val="0"/>
              </a:spcBef>
              <a:spcAft>
                <a:spcPts val="0"/>
              </a:spcAft>
              <a:buClr>
                <a:srgbClr val="000000"/>
              </a:buClr>
              <a:buSzPts val="2400"/>
              <a:buFont typeface="Roboto"/>
              <a:buAutoNum type="arabicPeriod"/>
            </a:pPr>
            <a:r>
              <a:rPr lang="en" sz="2400">
                <a:solidFill>
                  <a:srgbClr val="000000"/>
                </a:solidFill>
                <a:latin typeface="Roboto"/>
                <a:ea typeface="Roboto"/>
                <a:cs typeface="Roboto"/>
                <a:sym typeface="Roboto"/>
              </a:rPr>
              <a:t>Bookmark the page </a:t>
            </a:r>
            <a:endParaRPr sz="2400">
              <a:solidFill>
                <a:srgbClr val="000000"/>
              </a:solidFill>
              <a:latin typeface="Roboto"/>
              <a:ea typeface="Roboto"/>
              <a:cs typeface="Roboto"/>
              <a:sym typeface="Roboto"/>
            </a:endParaRPr>
          </a:p>
          <a:p>
            <a:pPr indent="-381000" lvl="0" marL="457200" rtl="0" algn="l">
              <a:lnSpc>
                <a:spcPct val="100000"/>
              </a:lnSpc>
              <a:spcBef>
                <a:spcPts val="0"/>
              </a:spcBef>
              <a:spcAft>
                <a:spcPts val="0"/>
              </a:spcAft>
              <a:buClr>
                <a:srgbClr val="000000"/>
              </a:buClr>
              <a:buSzPts val="2400"/>
              <a:buFont typeface="Roboto"/>
              <a:buAutoNum type="arabicPeriod"/>
            </a:pPr>
            <a:r>
              <a:rPr lang="en" sz="2400">
                <a:solidFill>
                  <a:srgbClr val="000000"/>
                </a:solidFill>
                <a:latin typeface="Roboto"/>
                <a:ea typeface="Roboto"/>
                <a:cs typeface="Roboto"/>
                <a:sym typeface="Roboto"/>
              </a:rPr>
              <a:t>Save the image logo on your computer using save image as.</a:t>
            </a:r>
            <a:endParaRPr sz="2400">
              <a:solidFill>
                <a:srgbClr val="000000"/>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8"/>
          <p:cNvSpPr txBox="1"/>
          <p:nvPr>
            <p:ph type="title"/>
          </p:nvPr>
        </p:nvSpPr>
        <p:spPr>
          <a:xfrm>
            <a:off x="311700" y="306850"/>
            <a:ext cx="8520600" cy="9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600"/>
              <a:t>Sharing files, Secure Online Communication and Collaboration</a:t>
            </a:r>
            <a:endParaRPr sz="2600"/>
          </a:p>
        </p:txBody>
      </p:sp>
      <p:sp>
        <p:nvSpPr>
          <p:cNvPr id="461" name="Google Shape;461;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2" name="Google Shape;462;p68"/>
          <p:cNvPicPr preferRelativeResize="0"/>
          <p:nvPr/>
        </p:nvPicPr>
        <p:blipFill>
          <a:blip r:embed="rId3">
            <a:alphaModFix/>
          </a:blip>
          <a:stretch>
            <a:fillRect/>
          </a:stretch>
        </p:blipFill>
        <p:spPr>
          <a:xfrm>
            <a:off x="1776350" y="1552300"/>
            <a:ext cx="5591300" cy="2802900"/>
          </a:xfrm>
          <a:prstGeom prst="rect">
            <a:avLst/>
          </a:prstGeom>
          <a:noFill/>
          <a:ln>
            <a:noFill/>
          </a:ln>
        </p:spPr>
      </p:pic>
      <p:sp>
        <p:nvSpPr>
          <p:cNvPr id="463" name="Google Shape;463;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a:t>
            </a:r>
            <a:endParaRPr/>
          </a:p>
        </p:txBody>
      </p:sp>
      <p:sp>
        <p:nvSpPr>
          <p:cNvPr id="469" name="Google Shape;469;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a file on any collaboration tool, conduct online research on digital skill needed in you field of study or business and add your instructor (using their email) as a collaborator(editor).</a:t>
            </a:r>
            <a:endParaRPr/>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0"/>
          <p:cNvSpPr txBox="1"/>
          <p:nvPr>
            <p:ph type="title"/>
          </p:nvPr>
        </p:nvSpPr>
        <p:spPr>
          <a:xfrm>
            <a:off x="353600" y="7260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6200"/>
              <a:t>Smartphone </a:t>
            </a:r>
            <a:r>
              <a:rPr lang="en" sz="6200"/>
              <a:t>Literacy</a:t>
            </a:r>
            <a:endParaRPr sz="6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1"/>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Mobile Phones</a:t>
            </a:r>
            <a:endParaRPr/>
          </a:p>
        </p:txBody>
      </p:sp>
      <p:sp>
        <p:nvSpPr>
          <p:cNvPr id="480" name="Google Shape;480;p71"/>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481" name="Google Shape;481;p7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descr="Tablet computer" id="482" name="Google Shape;482;p71" title="Tablet computer"/>
          <p:cNvPicPr preferRelativeResize="0"/>
          <p:nvPr/>
        </p:nvPicPr>
        <p:blipFill rotWithShape="1">
          <a:blip r:embed="rId3">
            <a:alphaModFix/>
          </a:blip>
          <a:srcRect b="4552" l="31360" r="34930" t="0"/>
          <a:stretch/>
        </p:blipFill>
        <p:spPr>
          <a:xfrm>
            <a:off x="5789750" y="884275"/>
            <a:ext cx="1688900" cy="269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Introduction to Digital Literacy</a:t>
            </a:r>
            <a:endParaRPr/>
          </a:p>
        </p:txBody>
      </p:sp>
      <p:sp>
        <p:nvSpPr>
          <p:cNvPr id="96" name="Google Shape;96;p18"/>
          <p:cNvSpPr txBox="1"/>
          <p:nvPr>
            <p:ph idx="1" type="body"/>
          </p:nvPr>
        </p:nvSpPr>
        <p:spPr>
          <a:xfrm>
            <a:off x="553800" y="1152475"/>
            <a:ext cx="7738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Digital literacy is an essential skill in today's fast-paced world. It refers to the ability to confidently and effectively use technology for various tasks and challenges in life.</a:t>
            </a:r>
            <a:endParaRPr/>
          </a:p>
        </p:txBody>
      </p:sp>
      <p:pic>
        <p:nvPicPr>
          <p:cNvPr id="97" name="Google Shape;97;p18"/>
          <p:cNvPicPr preferRelativeResize="0"/>
          <p:nvPr/>
        </p:nvPicPr>
        <p:blipFill>
          <a:blip r:embed="rId3">
            <a:alphaModFix/>
          </a:blip>
          <a:stretch>
            <a:fillRect/>
          </a:stretch>
        </p:blipFill>
        <p:spPr>
          <a:xfrm>
            <a:off x="3352808" y="2428425"/>
            <a:ext cx="2140475" cy="21404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2"/>
          <p:cNvSpPr txBox="1"/>
          <p:nvPr>
            <p:ph type="title"/>
          </p:nvPr>
        </p:nvSpPr>
        <p:spPr>
          <a:xfrm>
            <a:off x="561375" y="298900"/>
            <a:ext cx="7846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Essential Functions and Apps on Smartphones</a:t>
            </a:r>
            <a:endParaRPr/>
          </a:p>
        </p:txBody>
      </p:sp>
      <p:pic>
        <p:nvPicPr>
          <p:cNvPr id="488" name="Google Shape;488;p72"/>
          <p:cNvPicPr preferRelativeResize="0"/>
          <p:nvPr/>
        </p:nvPicPr>
        <p:blipFill>
          <a:blip r:embed="rId3">
            <a:alphaModFix/>
          </a:blip>
          <a:stretch>
            <a:fillRect/>
          </a:stretch>
        </p:blipFill>
        <p:spPr>
          <a:xfrm>
            <a:off x="1754888" y="1143000"/>
            <a:ext cx="5459170" cy="34511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Exploring secure communication tools (encrypted messaging, video conferencing)</a:t>
            </a:r>
            <a:endParaRPr/>
          </a:p>
        </p:txBody>
      </p:sp>
      <p:pic>
        <p:nvPicPr>
          <p:cNvPr id="494" name="Google Shape;494;p73"/>
          <p:cNvPicPr preferRelativeResize="0"/>
          <p:nvPr/>
        </p:nvPicPr>
        <p:blipFill>
          <a:blip r:embed="rId3">
            <a:alphaModFix/>
          </a:blip>
          <a:stretch>
            <a:fillRect/>
          </a:stretch>
        </p:blipFill>
        <p:spPr>
          <a:xfrm>
            <a:off x="607600" y="1721825"/>
            <a:ext cx="2358900" cy="1179450"/>
          </a:xfrm>
          <a:prstGeom prst="rect">
            <a:avLst/>
          </a:prstGeom>
          <a:noFill/>
          <a:ln>
            <a:noFill/>
          </a:ln>
        </p:spPr>
      </p:pic>
      <p:pic>
        <p:nvPicPr>
          <p:cNvPr id="495" name="Google Shape;495;p73"/>
          <p:cNvPicPr preferRelativeResize="0"/>
          <p:nvPr/>
        </p:nvPicPr>
        <p:blipFill rotWithShape="1">
          <a:blip r:embed="rId4">
            <a:alphaModFix/>
          </a:blip>
          <a:srcRect b="17820" l="28408" r="27273" t="17820"/>
          <a:stretch/>
        </p:blipFill>
        <p:spPr>
          <a:xfrm>
            <a:off x="607600" y="3369925"/>
            <a:ext cx="1490987" cy="1179450"/>
          </a:xfrm>
          <a:prstGeom prst="rect">
            <a:avLst/>
          </a:prstGeom>
          <a:noFill/>
          <a:ln>
            <a:noFill/>
          </a:ln>
        </p:spPr>
      </p:pic>
      <p:pic>
        <p:nvPicPr>
          <p:cNvPr id="496" name="Google Shape;496;p73"/>
          <p:cNvPicPr preferRelativeResize="0"/>
          <p:nvPr/>
        </p:nvPicPr>
        <p:blipFill>
          <a:blip r:embed="rId5">
            <a:alphaModFix/>
          </a:blip>
          <a:stretch>
            <a:fillRect/>
          </a:stretch>
        </p:blipFill>
        <p:spPr>
          <a:xfrm>
            <a:off x="3524250" y="1853525"/>
            <a:ext cx="1047750" cy="1047750"/>
          </a:xfrm>
          <a:prstGeom prst="rect">
            <a:avLst/>
          </a:prstGeom>
          <a:noFill/>
          <a:ln>
            <a:noFill/>
          </a:ln>
        </p:spPr>
      </p:pic>
      <p:pic>
        <p:nvPicPr>
          <p:cNvPr id="497" name="Google Shape;497;p73"/>
          <p:cNvPicPr preferRelativeResize="0"/>
          <p:nvPr/>
        </p:nvPicPr>
        <p:blipFill>
          <a:blip r:embed="rId6">
            <a:alphaModFix/>
          </a:blip>
          <a:stretch>
            <a:fillRect/>
          </a:stretch>
        </p:blipFill>
        <p:spPr>
          <a:xfrm>
            <a:off x="3085074" y="3600375"/>
            <a:ext cx="2719014" cy="959650"/>
          </a:xfrm>
          <a:prstGeom prst="rect">
            <a:avLst/>
          </a:prstGeom>
          <a:noFill/>
          <a:ln>
            <a:noFill/>
          </a:ln>
        </p:spPr>
      </p:pic>
      <p:pic>
        <p:nvPicPr>
          <p:cNvPr id="498" name="Google Shape;498;p73"/>
          <p:cNvPicPr preferRelativeResize="0"/>
          <p:nvPr/>
        </p:nvPicPr>
        <p:blipFill rotWithShape="1">
          <a:blip r:embed="rId7">
            <a:alphaModFix/>
          </a:blip>
          <a:srcRect b="26428" l="0" r="0" t="18944"/>
          <a:stretch/>
        </p:blipFill>
        <p:spPr>
          <a:xfrm>
            <a:off x="5039550" y="1719325"/>
            <a:ext cx="3792750" cy="1179450"/>
          </a:xfrm>
          <a:prstGeom prst="rect">
            <a:avLst/>
          </a:prstGeom>
          <a:noFill/>
          <a:ln>
            <a:noFill/>
          </a:ln>
        </p:spPr>
      </p:pic>
      <p:pic>
        <p:nvPicPr>
          <p:cNvPr id="499" name="Google Shape;499;p73"/>
          <p:cNvPicPr preferRelativeResize="0"/>
          <p:nvPr/>
        </p:nvPicPr>
        <p:blipFill>
          <a:blip r:embed="rId8">
            <a:alphaModFix/>
          </a:blip>
          <a:stretch>
            <a:fillRect/>
          </a:stretch>
        </p:blipFill>
        <p:spPr>
          <a:xfrm>
            <a:off x="6809375" y="3752772"/>
            <a:ext cx="959650" cy="959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Introduction to Mobile App Stores</a:t>
            </a:r>
            <a:endParaRPr/>
          </a:p>
          <a:p>
            <a:pPr indent="0" lvl="0" marL="0" rtl="0" algn="l">
              <a:spcBef>
                <a:spcPts val="0"/>
              </a:spcBef>
              <a:spcAft>
                <a:spcPts val="0"/>
              </a:spcAft>
              <a:buNone/>
            </a:pPr>
            <a:r>
              <a:t/>
            </a:r>
            <a:endParaRPr/>
          </a:p>
        </p:txBody>
      </p:sp>
      <p:pic>
        <p:nvPicPr>
          <p:cNvPr id="505" name="Google Shape;505;p74"/>
          <p:cNvPicPr preferRelativeResize="0"/>
          <p:nvPr/>
        </p:nvPicPr>
        <p:blipFill>
          <a:blip r:embed="rId3">
            <a:alphaModFix/>
          </a:blip>
          <a:stretch>
            <a:fillRect/>
          </a:stretch>
        </p:blipFill>
        <p:spPr>
          <a:xfrm>
            <a:off x="736763" y="1017725"/>
            <a:ext cx="7670467" cy="4009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5"/>
          <p:cNvSpPr txBox="1"/>
          <p:nvPr>
            <p:ph type="title"/>
          </p:nvPr>
        </p:nvSpPr>
        <p:spPr>
          <a:xfrm>
            <a:off x="311700" y="445025"/>
            <a:ext cx="8520600" cy="97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Navigating, Searching, downloading, and installing apps safely</a:t>
            </a:r>
            <a:endParaRPr sz="2777"/>
          </a:p>
        </p:txBody>
      </p:sp>
      <p:pic>
        <p:nvPicPr>
          <p:cNvPr id="511" name="Google Shape;511;p75"/>
          <p:cNvPicPr preferRelativeResize="0"/>
          <p:nvPr/>
        </p:nvPicPr>
        <p:blipFill>
          <a:blip r:embed="rId3">
            <a:alphaModFix/>
          </a:blip>
          <a:stretch>
            <a:fillRect/>
          </a:stretch>
        </p:blipFill>
        <p:spPr>
          <a:xfrm>
            <a:off x="1670313" y="1569625"/>
            <a:ext cx="5803375" cy="3261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6"/>
          <p:cNvSpPr txBox="1"/>
          <p:nvPr>
            <p:ph type="title"/>
          </p:nvPr>
        </p:nvSpPr>
        <p:spPr>
          <a:xfrm>
            <a:off x="311700" y="445025"/>
            <a:ext cx="8520600" cy="97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Navigating, Searching, d</a:t>
            </a:r>
            <a:r>
              <a:rPr lang="en"/>
              <a:t>ownloading, and installing apps safely</a:t>
            </a:r>
            <a:endParaRPr sz="2777"/>
          </a:p>
        </p:txBody>
      </p:sp>
      <p:pic>
        <p:nvPicPr>
          <p:cNvPr id="517" name="Google Shape;517;p76"/>
          <p:cNvPicPr preferRelativeResize="0"/>
          <p:nvPr/>
        </p:nvPicPr>
        <p:blipFill>
          <a:blip r:embed="rId3">
            <a:alphaModFix/>
          </a:blip>
          <a:stretch>
            <a:fillRect/>
          </a:stretch>
        </p:blipFill>
        <p:spPr>
          <a:xfrm>
            <a:off x="718375" y="1968888"/>
            <a:ext cx="3350350" cy="1745300"/>
          </a:xfrm>
          <a:prstGeom prst="rect">
            <a:avLst/>
          </a:prstGeom>
          <a:noFill/>
          <a:ln>
            <a:noFill/>
          </a:ln>
        </p:spPr>
      </p:pic>
      <p:pic>
        <p:nvPicPr>
          <p:cNvPr id="518" name="Google Shape;518;p76"/>
          <p:cNvPicPr preferRelativeResize="0"/>
          <p:nvPr/>
        </p:nvPicPr>
        <p:blipFill>
          <a:blip r:embed="rId4">
            <a:alphaModFix/>
          </a:blip>
          <a:stretch>
            <a:fillRect/>
          </a:stretch>
        </p:blipFill>
        <p:spPr>
          <a:xfrm>
            <a:off x="4355625" y="2017575"/>
            <a:ext cx="2993725" cy="1647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7"/>
          <p:cNvSpPr txBox="1"/>
          <p:nvPr>
            <p:ph type="title"/>
          </p:nvPr>
        </p:nvSpPr>
        <p:spPr>
          <a:xfrm>
            <a:off x="623400" y="0"/>
            <a:ext cx="8520600" cy="97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Navigating, Searching, downloading, and installing apps safely</a:t>
            </a:r>
            <a:endParaRPr sz="2777"/>
          </a:p>
        </p:txBody>
      </p:sp>
      <p:pic>
        <p:nvPicPr>
          <p:cNvPr id="524" name="Google Shape;524;p77"/>
          <p:cNvPicPr preferRelativeResize="0"/>
          <p:nvPr/>
        </p:nvPicPr>
        <p:blipFill>
          <a:blip r:embed="rId3">
            <a:alphaModFix/>
          </a:blip>
          <a:stretch>
            <a:fillRect/>
          </a:stretch>
        </p:blipFill>
        <p:spPr>
          <a:xfrm>
            <a:off x="0" y="2417721"/>
            <a:ext cx="2170175" cy="1130500"/>
          </a:xfrm>
          <a:prstGeom prst="rect">
            <a:avLst/>
          </a:prstGeom>
          <a:noFill/>
          <a:ln>
            <a:noFill/>
          </a:ln>
        </p:spPr>
      </p:pic>
      <p:pic>
        <p:nvPicPr>
          <p:cNvPr id="525" name="Google Shape;525;p77"/>
          <p:cNvPicPr preferRelativeResize="0"/>
          <p:nvPr/>
        </p:nvPicPr>
        <p:blipFill>
          <a:blip r:embed="rId4">
            <a:alphaModFix/>
          </a:blip>
          <a:stretch>
            <a:fillRect/>
          </a:stretch>
        </p:blipFill>
        <p:spPr>
          <a:xfrm>
            <a:off x="2256700" y="888825"/>
            <a:ext cx="6734900" cy="418829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8"/>
          <p:cNvSpPr txBox="1"/>
          <p:nvPr>
            <p:ph type="title"/>
          </p:nvPr>
        </p:nvSpPr>
        <p:spPr>
          <a:xfrm>
            <a:off x="810525" y="57050"/>
            <a:ext cx="8520600" cy="97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Navigating, Searching, downloading, and installing apps safely</a:t>
            </a:r>
            <a:endParaRPr sz="2777"/>
          </a:p>
        </p:txBody>
      </p:sp>
      <p:pic>
        <p:nvPicPr>
          <p:cNvPr id="531" name="Google Shape;531;p78"/>
          <p:cNvPicPr preferRelativeResize="0"/>
          <p:nvPr/>
        </p:nvPicPr>
        <p:blipFill>
          <a:blip r:embed="rId3">
            <a:alphaModFix/>
          </a:blip>
          <a:stretch>
            <a:fillRect/>
          </a:stretch>
        </p:blipFill>
        <p:spPr>
          <a:xfrm>
            <a:off x="276300" y="2036375"/>
            <a:ext cx="1945200" cy="1070750"/>
          </a:xfrm>
          <a:prstGeom prst="rect">
            <a:avLst/>
          </a:prstGeom>
          <a:noFill/>
          <a:ln>
            <a:noFill/>
          </a:ln>
        </p:spPr>
      </p:pic>
      <p:pic>
        <p:nvPicPr>
          <p:cNvPr id="532" name="Google Shape;532;p78"/>
          <p:cNvPicPr preferRelativeResize="0"/>
          <p:nvPr/>
        </p:nvPicPr>
        <p:blipFill>
          <a:blip r:embed="rId4">
            <a:alphaModFix/>
          </a:blip>
          <a:stretch>
            <a:fillRect/>
          </a:stretch>
        </p:blipFill>
        <p:spPr>
          <a:xfrm>
            <a:off x="2370975" y="938850"/>
            <a:ext cx="6340700" cy="4309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538" name="Google Shape;538;p79"/>
          <p:cNvSpPr txBox="1"/>
          <p:nvPr/>
        </p:nvSpPr>
        <p:spPr>
          <a:xfrm>
            <a:off x="474025" y="1226150"/>
            <a:ext cx="7434900" cy="34251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Font typeface="Proxima Nova"/>
              <a:buChar char="●"/>
            </a:pPr>
            <a:r>
              <a:rPr lang="en" sz="2500">
                <a:latin typeface="Proxima Nova"/>
                <a:ea typeface="Proxima Nova"/>
                <a:cs typeface="Proxima Nova"/>
                <a:sym typeface="Proxima Nova"/>
              </a:rPr>
              <a:t>How many essential functions and apps do you have on your phone?</a:t>
            </a:r>
            <a:endParaRPr sz="2500">
              <a:latin typeface="Proxima Nova"/>
              <a:ea typeface="Proxima Nova"/>
              <a:cs typeface="Proxima Nova"/>
              <a:sym typeface="Proxima Nova"/>
            </a:endParaRPr>
          </a:p>
          <a:p>
            <a:pPr indent="0" lvl="0" marL="457200" rtl="0" algn="l">
              <a:spcBef>
                <a:spcPts val="0"/>
              </a:spcBef>
              <a:spcAft>
                <a:spcPts val="0"/>
              </a:spcAft>
              <a:buNone/>
            </a:pPr>
            <a:r>
              <a:t/>
            </a:r>
            <a:endParaRPr sz="2500">
              <a:latin typeface="Proxima Nova"/>
              <a:ea typeface="Proxima Nova"/>
              <a:cs typeface="Proxima Nova"/>
              <a:sym typeface="Proxima Nova"/>
            </a:endParaRPr>
          </a:p>
          <a:p>
            <a:pPr indent="-387350" lvl="0" marL="457200" rtl="0" algn="l">
              <a:spcBef>
                <a:spcPts val="0"/>
              </a:spcBef>
              <a:spcAft>
                <a:spcPts val="0"/>
              </a:spcAft>
              <a:buSzPts val="2500"/>
              <a:buFont typeface="Proxima Nova"/>
              <a:buChar char="●"/>
            </a:pPr>
            <a:r>
              <a:rPr lang="en" sz="2500">
                <a:latin typeface="Proxima Nova"/>
                <a:ea typeface="Proxima Nova"/>
                <a:cs typeface="Proxima Nova"/>
                <a:sym typeface="Proxima Nova"/>
              </a:rPr>
              <a:t>Which of these apps do you use daily</a:t>
            </a:r>
            <a:endParaRPr sz="2500">
              <a:latin typeface="Proxima Nova"/>
              <a:ea typeface="Proxima Nova"/>
              <a:cs typeface="Proxima Nova"/>
              <a:sym typeface="Proxima Nova"/>
            </a:endParaRPr>
          </a:p>
          <a:p>
            <a:pPr indent="0" lvl="0" marL="457200" rtl="0" algn="l">
              <a:spcBef>
                <a:spcPts val="0"/>
              </a:spcBef>
              <a:spcAft>
                <a:spcPts val="0"/>
              </a:spcAft>
              <a:buNone/>
            </a:pPr>
            <a:r>
              <a:t/>
            </a:r>
            <a:endParaRPr sz="2500">
              <a:latin typeface="Proxima Nova"/>
              <a:ea typeface="Proxima Nova"/>
              <a:cs typeface="Proxima Nova"/>
              <a:sym typeface="Proxima Nova"/>
            </a:endParaRPr>
          </a:p>
          <a:p>
            <a:pPr indent="-387350" lvl="0" marL="457200" rtl="0" algn="l">
              <a:spcBef>
                <a:spcPts val="0"/>
              </a:spcBef>
              <a:spcAft>
                <a:spcPts val="0"/>
              </a:spcAft>
              <a:buSzPts val="2500"/>
              <a:buFont typeface="Proxima Nova"/>
              <a:buChar char="●"/>
            </a:pPr>
            <a:r>
              <a:rPr lang="en" sz="2500">
                <a:latin typeface="Proxima Nova"/>
                <a:ea typeface="Proxima Nova"/>
                <a:cs typeface="Proxima Nova"/>
                <a:sym typeface="Proxima Nova"/>
              </a:rPr>
              <a:t>Which of the apps did you just notice?</a:t>
            </a:r>
            <a:endParaRPr sz="2500">
              <a:latin typeface="Proxima Nova"/>
              <a:ea typeface="Proxima Nova"/>
              <a:cs typeface="Proxima Nova"/>
              <a:sym typeface="Proxima Nova"/>
            </a:endParaRPr>
          </a:p>
          <a:p>
            <a:pPr indent="0" lvl="0" marL="457200" rtl="0" algn="l">
              <a:spcBef>
                <a:spcPts val="0"/>
              </a:spcBef>
              <a:spcAft>
                <a:spcPts val="0"/>
              </a:spcAft>
              <a:buNone/>
            </a:pPr>
            <a:r>
              <a:t/>
            </a:r>
            <a:endParaRPr sz="2500">
              <a:latin typeface="Proxima Nova"/>
              <a:ea typeface="Proxima Nova"/>
              <a:cs typeface="Proxima Nova"/>
              <a:sym typeface="Proxima Nova"/>
            </a:endParaRPr>
          </a:p>
          <a:p>
            <a:pPr indent="-387350" lvl="0" marL="457200" rtl="0" algn="l">
              <a:spcBef>
                <a:spcPts val="0"/>
              </a:spcBef>
              <a:spcAft>
                <a:spcPts val="0"/>
              </a:spcAft>
              <a:buSzPts val="2500"/>
              <a:buFont typeface="Proxima Nova"/>
              <a:buChar char="●"/>
            </a:pPr>
            <a:r>
              <a:rPr lang="en" sz="2500">
                <a:latin typeface="Proxima Nova"/>
                <a:ea typeface="Proxima Nova"/>
                <a:cs typeface="Proxima Nova"/>
                <a:sym typeface="Proxima Nova"/>
              </a:rPr>
              <a:t>D</a:t>
            </a:r>
            <a:r>
              <a:rPr lang="en" sz="2500">
                <a:latin typeface="Proxima Nova"/>
                <a:ea typeface="Proxima Nova"/>
                <a:cs typeface="Proxima Nova"/>
                <a:sym typeface="Proxima Nova"/>
              </a:rPr>
              <a:t>ownload any Liberia own app</a:t>
            </a:r>
            <a:endParaRPr sz="2500">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0"/>
          <p:cNvSpPr txBox="1"/>
          <p:nvPr>
            <p:ph type="title"/>
          </p:nvPr>
        </p:nvSpPr>
        <p:spPr>
          <a:xfrm>
            <a:off x="0" y="1187850"/>
            <a:ext cx="3911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59"/>
              <a:t>Email Communication</a:t>
            </a:r>
            <a:endParaRPr sz="3259"/>
          </a:p>
        </p:txBody>
      </p:sp>
      <p:grpSp>
        <p:nvGrpSpPr>
          <p:cNvPr id="544" name="Google Shape;544;p80"/>
          <p:cNvGrpSpPr/>
          <p:nvPr/>
        </p:nvGrpSpPr>
        <p:grpSpPr>
          <a:xfrm>
            <a:off x="2686589" y="708000"/>
            <a:ext cx="6446163" cy="4021727"/>
            <a:chOff x="2686589" y="708000"/>
            <a:chExt cx="6446163" cy="4021727"/>
          </a:xfrm>
        </p:grpSpPr>
        <p:grpSp>
          <p:nvGrpSpPr>
            <p:cNvPr id="545" name="Google Shape;545;p80"/>
            <p:cNvGrpSpPr/>
            <p:nvPr/>
          </p:nvGrpSpPr>
          <p:grpSpPr>
            <a:xfrm>
              <a:off x="3933025" y="708000"/>
              <a:ext cx="5199727" cy="3083399"/>
              <a:chOff x="3933025" y="708000"/>
              <a:chExt cx="5199727" cy="3083399"/>
            </a:xfrm>
          </p:grpSpPr>
          <p:pic>
            <p:nvPicPr>
              <p:cNvPr descr="Open Chromebook laptop computer" id="546" name="Google Shape;546;p80"/>
              <p:cNvPicPr preferRelativeResize="0"/>
              <p:nvPr/>
            </p:nvPicPr>
            <p:blipFill>
              <a:blip r:embed="rId3">
                <a:alphaModFix/>
              </a:blip>
              <a:stretch>
                <a:fillRect/>
              </a:stretch>
            </p:blipFill>
            <p:spPr>
              <a:xfrm>
                <a:off x="3933025" y="708000"/>
                <a:ext cx="5199727" cy="3083399"/>
              </a:xfrm>
              <a:prstGeom prst="rect">
                <a:avLst/>
              </a:prstGeom>
              <a:noFill/>
              <a:ln>
                <a:noFill/>
              </a:ln>
            </p:spPr>
          </p:pic>
          <p:pic>
            <p:nvPicPr>
              <p:cNvPr id="547" name="Google Shape;547;p80"/>
              <p:cNvPicPr preferRelativeResize="0"/>
              <p:nvPr/>
            </p:nvPicPr>
            <p:blipFill>
              <a:blip r:embed="rId4">
                <a:alphaModFix/>
              </a:blip>
              <a:stretch>
                <a:fillRect/>
              </a:stretch>
            </p:blipFill>
            <p:spPr>
              <a:xfrm>
                <a:off x="4662775" y="1140125"/>
                <a:ext cx="3659750" cy="1829875"/>
              </a:xfrm>
              <a:prstGeom prst="rect">
                <a:avLst/>
              </a:prstGeom>
              <a:noFill/>
              <a:ln>
                <a:noFill/>
              </a:ln>
            </p:spPr>
          </p:pic>
        </p:grpSp>
        <p:grpSp>
          <p:nvGrpSpPr>
            <p:cNvPr id="548" name="Google Shape;548;p80"/>
            <p:cNvGrpSpPr/>
            <p:nvPr/>
          </p:nvGrpSpPr>
          <p:grpSpPr>
            <a:xfrm>
              <a:off x="2686589" y="2281750"/>
              <a:ext cx="1246436" cy="2447977"/>
              <a:chOff x="2686589" y="2281750"/>
              <a:chExt cx="1246436" cy="2447977"/>
            </a:xfrm>
          </p:grpSpPr>
          <p:pic>
            <p:nvPicPr>
              <p:cNvPr descr="Portrait-oriented black smaptphone" id="549" name="Google Shape;549;p80"/>
              <p:cNvPicPr preferRelativeResize="0"/>
              <p:nvPr/>
            </p:nvPicPr>
            <p:blipFill>
              <a:blip r:embed="rId5">
                <a:alphaModFix/>
              </a:blip>
              <a:stretch>
                <a:fillRect/>
              </a:stretch>
            </p:blipFill>
            <p:spPr>
              <a:xfrm>
                <a:off x="2686589" y="2281750"/>
                <a:ext cx="1246436" cy="2447977"/>
              </a:xfrm>
              <a:prstGeom prst="rect">
                <a:avLst/>
              </a:prstGeom>
              <a:noFill/>
              <a:ln>
                <a:noFill/>
              </a:ln>
            </p:spPr>
          </p:pic>
          <p:pic>
            <p:nvPicPr>
              <p:cNvPr id="550" name="Google Shape;550;p80"/>
              <p:cNvPicPr preferRelativeResize="0"/>
              <p:nvPr/>
            </p:nvPicPr>
            <p:blipFill>
              <a:blip r:embed="rId6">
                <a:alphaModFix/>
              </a:blip>
              <a:stretch>
                <a:fillRect/>
              </a:stretch>
            </p:blipFill>
            <p:spPr>
              <a:xfrm>
                <a:off x="2805380" y="2878708"/>
                <a:ext cx="1008850" cy="912692"/>
              </a:xfrm>
              <a:prstGeom prst="rect">
                <a:avLst/>
              </a:prstGeom>
              <a:noFill/>
              <a:ln>
                <a:noFill/>
              </a:ln>
            </p:spPr>
          </p:pic>
        </p:gr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556" name="Google Shape;556;p81"/>
          <p:cNvSpPr txBox="1"/>
          <p:nvPr/>
        </p:nvSpPr>
        <p:spPr>
          <a:xfrm>
            <a:off x="474025" y="1226150"/>
            <a:ext cx="7434900" cy="34251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Font typeface="Proxima Nova"/>
              <a:buChar char="●"/>
            </a:pPr>
            <a:r>
              <a:rPr lang="en" sz="2500">
                <a:latin typeface="Proxima Nova"/>
                <a:ea typeface="Proxima Nova"/>
                <a:cs typeface="Proxima Nova"/>
                <a:sym typeface="Proxima Nova"/>
              </a:rPr>
              <a:t>Create an email</a:t>
            </a:r>
            <a:endParaRPr sz="2500">
              <a:latin typeface="Proxima Nova"/>
              <a:ea typeface="Proxima Nova"/>
              <a:cs typeface="Proxima Nova"/>
              <a:sym typeface="Proxima Nova"/>
            </a:endParaRPr>
          </a:p>
          <a:p>
            <a:pPr indent="-387350" lvl="0" marL="457200" rtl="0" algn="l">
              <a:spcBef>
                <a:spcPts val="0"/>
              </a:spcBef>
              <a:spcAft>
                <a:spcPts val="0"/>
              </a:spcAft>
              <a:buSzPts val="2500"/>
              <a:buFont typeface="Proxima Nova"/>
              <a:buChar char="●"/>
            </a:pPr>
            <a:r>
              <a:rPr lang="en" sz="2500">
                <a:latin typeface="Proxima Nova"/>
                <a:ea typeface="Proxima Nova"/>
                <a:cs typeface="Proxima Nova"/>
                <a:sym typeface="Proxima Nova"/>
              </a:rPr>
              <a:t>Send an email to your instructor telling LTDP thank you for the training. </a:t>
            </a:r>
            <a:endParaRPr sz="25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Introduction to Digital Literacy</a:t>
            </a:r>
            <a:endParaRPr/>
          </a:p>
        </p:txBody>
      </p:sp>
      <p:sp>
        <p:nvSpPr>
          <p:cNvPr id="103" name="Google Shape;103;p19"/>
          <p:cNvSpPr txBox="1"/>
          <p:nvPr>
            <p:ph idx="1" type="body"/>
          </p:nvPr>
        </p:nvSpPr>
        <p:spPr>
          <a:xfrm>
            <a:off x="553800" y="1152475"/>
            <a:ext cx="4559700" cy="34164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b="1" lang="en" sz="2600">
                <a:solidFill>
                  <a:srgbClr val="FF5722"/>
                </a:solidFill>
                <a:latin typeface="Roboto"/>
                <a:ea typeface="Roboto"/>
                <a:cs typeface="Roboto"/>
                <a:sym typeface="Roboto"/>
              </a:rPr>
              <a:t>What are digital skills</a:t>
            </a:r>
            <a:r>
              <a:rPr lang="en" sz="2600">
                <a:solidFill>
                  <a:srgbClr val="FF5722"/>
                </a:solidFill>
                <a:latin typeface="Roboto"/>
                <a:ea typeface="Roboto"/>
                <a:cs typeface="Roboto"/>
                <a:sym typeface="Roboto"/>
              </a:rPr>
              <a:t>?</a:t>
            </a:r>
            <a:endParaRPr sz="2600">
              <a:solidFill>
                <a:srgbClr val="FF5722"/>
              </a:solidFill>
              <a:latin typeface="Roboto"/>
              <a:ea typeface="Roboto"/>
              <a:cs typeface="Roboto"/>
              <a:sym typeface="Roboto"/>
            </a:endParaRPr>
          </a:p>
          <a:p>
            <a:pPr indent="0" lvl="0" marL="0" rtl="0" algn="l">
              <a:lnSpc>
                <a:spcPct val="100000"/>
              </a:lnSpc>
              <a:spcBef>
                <a:spcPts val="1200"/>
              </a:spcBef>
              <a:spcAft>
                <a:spcPts val="1200"/>
              </a:spcAft>
              <a:buNone/>
            </a:pPr>
            <a:r>
              <a:rPr lang="en" sz="2000">
                <a:solidFill>
                  <a:srgbClr val="212121"/>
                </a:solidFill>
                <a:latin typeface="Roboto"/>
                <a:ea typeface="Roboto"/>
                <a:cs typeface="Roboto"/>
                <a:sym typeface="Roboto"/>
              </a:rPr>
              <a:t>UNESCO’s definition of digital skills Digital skills are defined</a:t>
            </a:r>
            <a:r>
              <a:rPr i="1" lang="en" sz="2000">
                <a:solidFill>
                  <a:srgbClr val="212121"/>
                </a:solidFill>
                <a:latin typeface="Roboto"/>
                <a:ea typeface="Roboto"/>
                <a:cs typeface="Roboto"/>
                <a:sym typeface="Roboto"/>
              </a:rPr>
              <a:t> as a range of abilities to use digital devices, communication applications, and networks to access and manage information</a:t>
            </a:r>
            <a:r>
              <a:rPr lang="en" sz="2000">
                <a:solidFill>
                  <a:srgbClr val="212121"/>
                </a:solidFill>
                <a:latin typeface="Roboto"/>
                <a:ea typeface="Roboto"/>
                <a:cs typeface="Roboto"/>
                <a:sym typeface="Roboto"/>
              </a:rPr>
              <a:t>. </a:t>
            </a:r>
            <a:endParaRPr sz="2300"/>
          </a:p>
        </p:txBody>
      </p:sp>
      <p:pic>
        <p:nvPicPr>
          <p:cNvPr id="104" name="Google Shape;104;p19"/>
          <p:cNvPicPr preferRelativeResize="0"/>
          <p:nvPr/>
        </p:nvPicPr>
        <p:blipFill>
          <a:blip r:embed="rId3">
            <a:alphaModFix/>
          </a:blip>
          <a:stretch>
            <a:fillRect/>
          </a:stretch>
        </p:blipFill>
        <p:spPr>
          <a:xfrm>
            <a:off x="5451250" y="1281113"/>
            <a:ext cx="2581275" cy="25812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2"/>
          <p:cNvSpPr txBox="1"/>
          <p:nvPr>
            <p:ph type="title"/>
          </p:nvPr>
        </p:nvSpPr>
        <p:spPr>
          <a:xfrm>
            <a:off x="0" y="1712100"/>
            <a:ext cx="4146300" cy="171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59"/>
              <a:t>Mobile Apps for Personal Productivity</a:t>
            </a:r>
            <a:endParaRPr sz="3259"/>
          </a:p>
        </p:txBody>
      </p:sp>
      <p:pic>
        <p:nvPicPr>
          <p:cNvPr id="562" name="Google Shape;562;p82"/>
          <p:cNvPicPr preferRelativeResize="0"/>
          <p:nvPr/>
        </p:nvPicPr>
        <p:blipFill>
          <a:blip r:embed="rId3">
            <a:alphaModFix/>
          </a:blip>
          <a:stretch>
            <a:fillRect/>
          </a:stretch>
        </p:blipFill>
        <p:spPr>
          <a:xfrm>
            <a:off x="3969075" y="152400"/>
            <a:ext cx="4838700" cy="2419350"/>
          </a:xfrm>
          <a:prstGeom prst="rect">
            <a:avLst/>
          </a:prstGeom>
          <a:noFill/>
          <a:ln>
            <a:noFill/>
          </a:ln>
        </p:spPr>
      </p:pic>
      <p:pic>
        <p:nvPicPr>
          <p:cNvPr id="563" name="Google Shape;563;p82"/>
          <p:cNvPicPr preferRelativeResize="0"/>
          <p:nvPr/>
        </p:nvPicPr>
        <p:blipFill>
          <a:blip r:embed="rId4">
            <a:alphaModFix/>
          </a:blip>
          <a:stretch>
            <a:fillRect/>
          </a:stretch>
        </p:blipFill>
        <p:spPr>
          <a:xfrm>
            <a:off x="3969085" y="2571750"/>
            <a:ext cx="4925715" cy="24593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3"/>
          <p:cNvSpPr txBox="1"/>
          <p:nvPr>
            <p:ph type="title"/>
          </p:nvPr>
        </p:nvSpPr>
        <p:spPr>
          <a:xfrm>
            <a:off x="311700" y="14425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Productivity apps</a:t>
            </a:r>
            <a:endParaRPr/>
          </a:p>
        </p:txBody>
      </p:sp>
      <p:sp>
        <p:nvSpPr>
          <p:cNvPr id="569" name="Google Shape;569;p83"/>
          <p:cNvSpPr txBox="1"/>
          <p:nvPr>
            <p:ph idx="1" type="body"/>
          </p:nvPr>
        </p:nvSpPr>
        <p:spPr>
          <a:xfrm>
            <a:off x="311700" y="899950"/>
            <a:ext cx="4854900" cy="40194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Task and Project Management</a:t>
            </a:r>
            <a:endParaRPr sz="1900">
              <a:solidFill>
                <a:srgbClr val="000000"/>
              </a:solidFill>
              <a:latin typeface="Roboto"/>
              <a:ea typeface="Roboto"/>
              <a:cs typeface="Roboto"/>
              <a:sym typeface="Roboto"/>
            </a:endParaRPr>
          </a:p>
          <a:p>
            <a:pPr indent="-349250" lvl="0" marL="457200" rtl="0" algn="l">
              <a:lnSpc>
                <a:spcPct val="100000"/>
              </a:lnSpc>
              <a:spcBef>
                <a:spcPts val="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Note-Taking and Document Management</a:t>
            </a:r>
            <a:endParaRPr sz="1900">
              <a:solidFill>
                <a:srgbClr val="000000"/>
              </a:solidFill>
              <a:latin typeface="Roboto"/>
              <a:ea typeface="Roboto"/>
              <a:cs typeface="Roboto"/>
              <a:sym typeface="Roboto"/>
            </a:endParaRPr>
          </a:p>
          <a:p>
            <a:pPr indent="-349250" lvl="0" marL="457200" rtl="0" algn="l">
              <a:lnSpc>
                <a:spcPct val="100000"/>
              </a:lnSpc>
              <a:spcBef>
                <a:spcPts val="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Time and Focus Management</a:t>
            </a:r>
            <a:endParaRPr sz="1900">
              <a:solidFill>
                <a:srgbClr val="000000"/>
              </a:solidFill>
              <a:latin typeface="Roboto"/>
              <a:ea typeface="Roboto"/>
              <a:cs typeface="Roboto"/>
              <a:sym typeface="Roboto"/>
            </a:endParaRPr>
          </a:p>
          <a:p>
            <a:pPr indent="-349250" lvl="0" marL="457200" rtl="0" algn="l">
              <a:lnSpc>
                <a:spcPct val="100000"/>
              </a:lnSpc>
              <a:spcBef>
                <a:spcPts val="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Calendar and Schedule Management</a:t>
            </a:r>
            <a:endParaRPr sz="1900">
              <a:solidFill>
                <a:srgbClr val="000000"/>
              </a:solidFill>
              <a:latin typeface="Roboto"/>
              <a:ea typeface="Roboto"/>
              <a:cs typeface="Roboto"/>
              <a:sym typeface="Roboto"/>
            </a:endParaRPr>
          </a:p>
          <a:p>
            <a:pPr indent="-349250" lvl="0" marL="457200" rtl="0" algn="l">
              <a:lnSpc>
                <a:spcPct val="100000"/>
              </a:lnSpc>
              <a:spcBef>
                <a:spcPts val="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Health and Fitness</a:t>
            </a:r>
            <a:endParaRPr sz="1900">
              <a:solidFill>
                <a:srgbClr val="000000"/>
              </a:solidFill>
              <a:latin typeface="Roboto"/>
              <a:ea typeface="Roboto"/>
              <a:cs typeface="Roboto"/>
              <a:sym typeface="Roboto"/>
            </a:endParaRPr>
          </a:p>
          <a:p>
            <a:pPr indent="-349250" lvl="0" marL="457200" rtl="0" algn="l">
              <a:lnSpc>
                <a:spcPct val="100000"/>
              </a:lnSpc>
              <a:spcBef>
                <a:spcPts val="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Reading and Learning</a:t>
            </a:r>
            <a:endParaRPr sz="1900">
              <a:solidFill>
                <a:srgbClr val="000000"/>
              </a:solidFill>
              <a:latin typeface="Roboto"/>
              <a:ea typeface="Roboto"/>
              <a:cs typeface="Roboto"/>
              <a:sym typeface="Roboto"/>
            </a:endParaRPr>
          </a:p>
          <a:p>
            <a:pPr indent="-349250" lvl="0" marL="457200" rtl="0" algn="l">
              <a:lnSpc>
                <a:spcPct val="100000"/>
              </a:lnSpc>
              <a:spcBef>
                <a:spcPts val="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Contacts and Address Book</a:t>
            </a:r>
            <a:endParaRPr sz="1900">
              <a:solidFill>
                <a:srgbClr val="000000"/>
              </a:solidFill>
              <a:latin typeface="Roboto"/>
              <a:ea typeface="Roboto"/>
              <a:cs typeface="Roboto"/>
              <a:sym typeface="Roboto"/>
            </a:endParaRPr>
          </a:p>
        </p:txBody>
      </p:sp>
      <p:pic>
        <p:nvPicPr>
          <p:cNvPr id="570" name="Google Shape;570;p83"/>
          <p:cNvPicPr preferRelativeResize="0"/>
          <p:nvPr/>
        </p:nvPicPr>
        <p:blipFill rotWithShape="1">
          <a:blip r:embed="rId3">
            <a:alphaModFix/>
          </a:blip>
          <a:srcRect b="39743" l="27885" r="28684" t="39102"/>
          <a:stretch/>
        </p:blipFill>
        <p:spPr>
          <a:xfrm>
            <a:off x="5166588" y="819175"/>
            <a:ext cx="1409700" cy="342900"/>
          </a:xfrm>
          <a:prstGeom prst="rect">
            <a:avLst/>
          </a:prstGeom>
          <a:noFill/>
          <a:ln>
            <a:noFill/>
          </a:ln>
        </p:spPr>
      </p:pic>
      <p:pic>
        <p:nvPicPr>
          <p:cNvPr id="571" name="Google Shape;571;p83"/>
          <p:cNvPicPr preferRelativeResize="0"/>
          <p:nvPr/>
        </p:nvPicPr>
        <p:blipFill>
          <a:blip r:embed="rId4">
            <a:alphaModFix/>
          </a:blip>
          <a:stretch>
            <a:fillRect/>
          </a:stretch>
        </p:blipFill>
        <p:spPr>
          <a:xfrm>
            <a:off x="5347563" y="1548613"/>
            <a:ext cx="1047750" cy="590550"/>
          </a:xfrm>
          <a:prstGeom prst="rect">
            <a:avLst/>
          </a:prstGeom>
          <a:noFill/>
          <a:ln>
            <a:noFill/>
          </a:ln>
        </p:spPr>
      </p:pic>
      <p:pic>
        <p:nvPicPr>
          <p:cNvPr id="572" name="Google Shape;572;p83"/>
          <p:cNvPicPr preferRelativeResize="0"/>
          <p:nvPr/>
        </p:nvPicPr>
        <p:blipFill rotWithShape="1">
          <a:blip r:embed="rId5">
            <a:alphaModFix/>
          </a:blip>
          <a:srcRect b="16722" l="21462" r="21152" t="18358"/>
          <a:stretch/>
        </p:blipFill>
        <p:spPr>
          <a:xfrm>
            <a:off x="5499988" y="2704100"/>
            <a:ext cx="923925" cy="504825"/>
          </a:xfrm>
          <a:prstGeom prst="rect">
            <a:avLst/>
          </a:prstGeom>
          <a:noFill/>
          <a:ln>
            <a:noFill/>
          </a:ln>
        </p:spPr>
      </p:pic>
      <p:pic>
        <p:nvPicPr>
          <p:cNvPr id="573" name="Google Shape;573;p83"/>
          <p:cNvPicPr preferRelativeResize="0"/>
          <p:nvPr/>
        </p:nvPicPr>
        <p:blipFill>
          <a:blip r:embed="rId6">
            <a:alphaModFix/>
          </a:blip>
          <a:stretch>
            <a:fillRect/>
          </a:stretch>
        </p:blipFill>
        <p:spPr>
          <a:xfrm>
            <a:off x="6982400" y="3859588"/>
            <a:ext cx="1438275" cy="590550"/>
          </a:xfrm>
          <a:prstGeom prst="rect">
            <a:avLst/>
          </a:prstGeom>
          <a:noFill/>
          <a:ln>
            <a:noFill/>
          </a:ln>
        </p:spPr>
      </p:pic>
      <p:pic>
        <p:nvPicPr>
          <p:cNvPr id="574" name="Google Shape;574;p83"/>
          <p:cNvPicPr preferRelativeResize="0"/>
          <p:nvPr/>
        </p:nvPicPr>
        <p:blipFill>
          <a:blip r:embed="rId7">
            <a:alphaModFix/>
          </a:blip>
          <a:stretch>
            <a:fillRect/>
          </a:stretch>
        </p:blipFill>
        <p:spPr>
          <a:xfrm>
            <a:off x="7068125" y="738213"/>
            <a:ext cx="1266825" cy="504825"/>
          </a:xfrm>
          <a:prstGeom prst="rect">
            <a:avLst/>
          </a:prstGeom>
          <a:noFill/>
          <a:ln>
            <a:noFill/>
          </a:ln>
        </p:spPr>
      </p:pic>
      <p:pic>
        <p:nvPicPr>
          <p:cNvPr id="575" name="Google Shape;575;p83"/>
          <p:cNvPicPr preferRelativeResize="0"/>
          <p:nvPr/>
        </p:nvPicPr>
        <p:blipFill rotWithShape="1">
          <a:blip r:embed="rId8">
            <a:alphaModFix/>
          </a:blip>
          <a:srcRect b="24388" l="0" r="0" t="20733"/>
          <a:stretch/>
        </p:blipFill>
        <p:spPr>
          <a:xfrm>
            <a:off x="7141250" y="1668750"/>
            <a:ext cx="1828800" cy="504825"/>
          </a:xfrm>
          <a:prstGeom prst="rect">
            <a:avLst/>
          </a:prstGeom>
          <a:noFill/>
          <a:ln>
            <a:noFill/>
          </a:ln>
        </p:spPr>
      </p:pic>
      <p:pic>
        <p:nvPicPr>
          <p:cNvPr id="576" name="Google Shape;576;p83"/>
          <p:cNvPicPr preferRelativeResize="0"/>
          <p:nvPr/>
        </p:nvPicPr>
        <p:blipFill>
          <a:blip r:embed="rId9">
            <a:alphaModFix/>
          </a:blip>
          <a:stretch>
            <a:fillRect/>
          </a:stretch>
        </p:blipFill>
        <p:spPr>
          <a:xfrm>
            <a:off x="4572000" y="3966738"/>
            <a:ext cx="1666875" cy="504825"/>
          </a:xfrm>
          <a:prstGeom prst="rect">
            <a:avLst/>
          </a:prstGeom>
          <a:noFill/>
          <a:ln>
            <a:noFill/>
          </a:ln>
        </p:spPr>
      </p:pic>
      <p:pic>
        <p:nvPicPr>
          <p:cNvPr id="577" name="Google Shape;577;p83"/>
          <p:cNvPicPr preferRelativeResize="0"/>
          <p:nvPr/>
        </p:nvPicPr>
        <p:blipFill>
          <a:blip r:embed="rId10">
            <a:alphaModFix/>
          </a:blip>
          <a:stretch>
            <a:fillRect/>
          </a:stretch>
        </p:blipFill>
        <p:spPr>
          <a:xfrm>
            <a:off x="7190663" y="2680300"/>
            <a:ext cx="1266825" cy="552450"/>
          </a:xfrm>
          <a:prstGeom prst="rect">
            <a:avLst/>
          </a:prstGeom>
          <a:noFill/>
          <a:ln>
            <a:noFill/>
          </a:ln>
        </p:spPr>
      </p:pic>
      <p:pic>
        <p:nvPicPr>
          <p:cNvPr id="578" name="Google Shape;578;p83"/>
          <p:cNvPicPr preferRelativeResize="0"/>
          <p:nvPr/>
        </p:nvPicPr>
        <p:blipFill rotWithShape="1">
          <a:blip r:embed="rId11">
            <a:alphaModFix/>
          </a:blip>
          <a:srcRect b="31498" l="36236" r="35095" t="32415"/>
          <a:stretch/>
        </p:blipFill>
        <p:spPr>
          <a:xfrm>
            <a:off x="2310525" y="3933400"/>
            <a:ext cx="857250" cy="571500"/>
          </a:xfrm>
          <a:prstGeom prst="rect">
            <a:avLst/>
          </a:prstGeom>
          <a:noFill/>
          <a:ln>
            <a:noFill/>
          </a:ln>
        </p:spPr>
      </p:pic>
      <p:pic>
        <p:nvPicPr>
          <p:cNvPr id="579" name="Google Shape;579;p83"/>
          <p:cNvPicPr preferRelativeResize="0"/>
          <p:nvPr/>
        </p:nvPicPr>
        <p:blipFill>
          <a:blip r:embed="rId12">
            <a:alphaModFix/>
          </a:blip>
          <a:stretch>
            <a:fillRect/>
          </a:stretch>
        </p:blipFill>
        <p:spPr>
          <a:xfrm>
            <a:off x="366950" y="3902450"/>
            <a:ext cx="1266825" cy="63341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4"/>
          <p:cNvSpPr txBox="1"/>
          <p:nvPr>
            <p:ph type="title"/>
          </p:nvPr>
        </p:nvSpPr>
        <p:spPr>
          <a:xfrm>
            <a:off x="311700" y="631800"/>
            <a:ext cx="3831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Exploring secure communication tools</a:t>
            </a:r>
            <a:endParaRPr/>
          </a:p>
        </p:txBody>
      </p:sp>
      <p:sp>
        <p:nvSpPr>
          <p:cNvPr id="585" name="Google Shape;585;p84"/>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6" name="Google Shape;586;p84"/>
          <p:cNvPicPr preferRelativeResize="0"/>
          <p:nvPr/>
        </p:nvPicPr>
        <p:blipFill>
          <a:blip r:embed="rId3">
            <a:alphaModFix/>
          </a:blip>
          <a:stretch>
            <a:fillRect/>
          </a:stretch>
        </p:blipFill>
        <p:spPr>
          <a:xfrm>
            <a:off x="236350" y="1651550"/>
            <a:ext cx="2808000" cy="1404000"/>
          </a:xfrm>
          <a:prstGeom prst="rect">
            <a:avLst/>
          </a:prstGeom>
          <a:noFill/>
          <a:ln>
            <a:noFill/>
          </a:ln>
        </p:spPr>
      </p:pic>
      <p:pic>
        <p:nvPicPr>
          <p:cNvPr id="587" name="Google Shape;587;p84"/>
          <p:cNvPicPr preferRelativeResize="0"/>
          <p:nvPr/>
        </p:nvPicPr>
        <p:blipFill rotWithShape="1">
          <a:blip r:embed="rId4">
            <a:alphaModFix/>
          </a:blip>
          <a:srcRect b="17820" l="28408" r="27273" t="17820"/>
          <a:stretch/>
        </p:blipFill>
        <p:spPr>
          <a:xfrm>
            <a:off x="2994313" y="1600850"/>
            <a:ext cx="1842254" cy="1457325"/>
          </a:xfrm>
          <a:prstGeom prst="rect">
            <a:avLst/>
          </a:prstGeom>
          <a:noFill/>
          <a:ln>
            <a:noFill/>
          </a:ln>
        </p:spPr>
      </p:pic>
      <p:pic>
        <p:nvPicPr>
          <p:cNvPr id="588" name="Google Shape;588;p84"/>
          <p:cNvPicPr preferRelativeResize="0"/>
          <p:nvPr/>
        </p:nvPicPr>
        <p:blipFill>
          <a:blip r:embed="rId5">
            <a:alphaModFix/>
          </a:blip>
          <a:stretch>
            <a:fillRect/>
          </a:stretch>
        </p:blipFill>
        <p:spPr>
          <a:xfrm>
            <a:off x="3186775" y="3271525"/>
            <a:ext cx="1457325" cy="1457325"/>
          </a:xfrm>
          <a:prstGeom prst="rect">
            <a:avLst/>
          </a:prstGeom>
          <a:noFill/>
          <a:ln>
            <a:noFill/>
          </a:ln>
        </p:spPr>
      </p:pic>
      <p:pic>
        <p:nvPicPr>
          <p:cNvPr id="589" name="Google Shape;589;p84"/>
          <p:cNvPicPr preferRelativeResize="0"/>
          <p:nvPr/>
        </p:nvPicPr>
        <p:blipFill>
          <a:blip r:embed="rId6">
            <a:alphaModFix/>
          </a:blip>
          <a:stretch>
            <a:fillRect/>
          </a:stretch>
        </p:blipFill>
        <p:spPr>
          <a:xfrm>
            <a:off x="5075150" y="3340438"/>
            <a:ext cx="3738583" cy="1319500"/>
          </a:xfrm>
          <a:prstGeom prst="rect">
            <a:avLst/>
          </a:prstGeom>
          <a:noFill/>
          <a:ln>
            <a:noFill/>
          </a:ln>
        </p:spPr>
      </p:pic>
      <p:pic>
        <p:nvPicPr>
          <p:cNvPr id="590" name="Google Shape;590;p84"/>
          <p:cNvPicPr preferRelativeResize="0"/>
          <p:nvPr/>
        </p:nvPicPr>
        <p:blipFill rotWithShape="1">
          <a:blip r:embed="rId7">
            <a:alphaModFix/>
          </a:blip>
          <a:srcRect b="26428" l="0" r="0" t="18944"/>
          <a:stretch/>
        </p:blipFill>
        <p:spPr>
          <a:xfrm>
            <a:off x="4522225" y="1600850"/>
            <a:ext cx="4169625" cy="1319500"/>
          </a:xfrm>
          <a:prstGeom prst="rect">
            <a:avLst/>
          </a:prstGeom>
          <a:noFill/>
          <a:ln>
            <a:noFill/>
          </a:ln>
        </p:spPr>
      </p:pic>
      <p:pic>
        <p:nvPicPr>
          <p:cNvPr id="591" name="Google Shape;591;p84"/>
          <p:cNvPicPr preferRelativeResize="0"/>
          <p:nvPr/>
        </p:nvPicPr>
        <p:blipFill>
          <a:blip r:embed="rId8">
            <a:alphaModFix/>
          </a:blip>
          <a:stretch>
            <a:fillRect/>
          </a:stretch>
        </p:blipFill>
        <p:spPr>
          <a:xfrm>
            <a:off x="688175" y="3400000"/>
            <a:ext cx="1319500" cy="1319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597" name="Google Shape;597;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Name 5 </a:t>
            </a:r>
            <a:r>
              <a:rPr lang="en" sz="2000"/>
              <a:t>productivity</a:t>
            </a:r>
            <a:r>
              <a:rPr lang="en" sz="2000"/>
              <a:t> app that you will start to use from now on.</a:t>
            </a:r>
            <a:endParaRPr sz="2000"/>
          </a:p>
          <a:p>
            <a:pPr indent="-355600" lvl="0" marL="457200" rtl="0" algn="l">
              <a:spcBef>
                <a:spcPts val="0"/>
              </a:spcBef>
              <a:spcAft>
                <a:spcPts val="0"/>
              </a:spcAft>
              <a:buSzPts val="2000"/>
              <a:buAutoNum type="arabicPeriod"/>
            </a:pPr>
            <a:r>
              <a:rPr lang="en" sz="2000"/>
              <a:t>What are the new things you learnt you can do with your phone?</a:t>
            </a:r>
            <a:endParaRPr sz="2000"/>
          </a:p>
          <a:p>
            <a:pPr indent="-355600" lvl="0" marL="457200" rtl="0" algn="l">
              <a:spcBef>
                <a:spcPts val="0"/>
              </a:spcBef>
              <a:spcAft>
                <a:spcPts val="0"/>
              </a:spcAft>
              <a:buSzPts val="2000"/>
              <a:buAutoNum type="arabicPeriod"/>
            </a:pPr>
            <a:r>
              <a:rPr lang="en" sz="2000"/>
              <a:t>Join the telegram group Digital Liberia and Youth for Exploits.</a:t>
            </a:r>
            <a:endParaRPr sz="2000"/>
          </a:p>
          <a:p>
            <a:pPr indent="0" lvl="0" marL="0" rtl="0" algn="l">
              <a:spcBef>
                <a:spcPts val="1200"/>
              </a:spcBef>
              <a:spcAft>
                <a:spcPts val="1200"/>
              </a:spcAft>
              <a:buNone/>
            </a:pPr>
            <a:r>
              <a:t/>
            </a:r>
            <a:endParaRPr sz="2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6"/>
          <p:cNvSpPr txBox="1"/>
          <p:nvPr>
            <p:ph type="title"/>
          </p:nvPr>
        </p:nvSpPr>
        <p:spPr>
          <a:xfrm>
            <a:off x="353600" y="7260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6200"/>
              <a:t>Tour of Digital Platforms</a:t>
            </a:r>
            <a:endParaRPr sz="62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7"/>
          <p:cNvSpPr txBox="1"/>
          <p:nvPr>
            <p:ph type="title"/>
          </p:nvPr>
        </p:nvSpPr>
        <p:spPr>
          <a:xfrm>
            <a:off x="348725" y="1384150"/>
            <a:ext cx="3929100" cy="2514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3220"/>
              <a:t>Tour of Digital platforms for various sectors </a:t>
            </a:r>
            <a:endParaRPr sz="3220"/>
          </a:p>
        </p:txBody>
      </p:sp>
      <p:sp>
        <p:nvSpPr>
          <p:cNvPr id="608" name="Google Shape;608;p87"/>
          <p:cNvSpPr txBox="1"/>
          <p:nvPr>
            <p:ph idx="2" type="body"/>
          </p:nvPr>
        </p:nvSpPr>
        <p:spPr>
          <a:xfrm>
            <a:off x="4939500" y="724200"/>
            <a:ext cx="3929100" cy="36951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b="1" lang="en"/>
              <a:t>Agriculture Sector</a:t>
            </a:r>
            <a:endParaRPr b="1"/>
          </a:p>
          <a:p>
            <a:pPr indent="0" lvl="0" marL="0" rtl="0" algn="l">
              <a:spcBef>
                <a:spcPts val="0"/>
              </a:spcBef>
              <a:spcAft>
                <a:spcPts val="0"/>
              </a:spcAft>
              <a:buNone/>
            </a:pPr>
            <a:r>
              <a:t/>
            </a:r>
            <a:endParaRPr sz="1500"/>
          </a:p>
          <a:p>
            <a:pPr indent="0" lvl="0" marL="0" rtl="0" algn="l">
              <a:spcBef>
                <a:spcPts val="1200"/>
              </a:spcBef>
              <a:spcAft>
                <a:spcPts val="0"/>
              </a:spcAft>
              <a:buNone/>
            </a:pPr>
            <a:r>
              <a:rPr b="1" lang="en"/>
              <a:t>Education</a:t>
            </a:r>
            <a:endParaRPr b="1"/>
          </a:p>
          <a:p>
            <a:pPr indent="0" lvl="0" marL="0" rtl="0" algn="l">
              <a:spcBef>
                <a:spcPts val="0"/>
              </a:spcBef>
              <a:spcAft>
                <a:spcPts val="0"/>
              </a:spcAft>
              <a:buNone/>
            </a:pPr>
            <a:r>
              <a:t/>
            </a:r>
            <a:endParaRPr sz="1500"/>
          </a:p>
          <a:p>
            <a:pPr indent="0" lvl="0" marL="0" rtl="0" algn="l">
              <a:spcBef>
                <a:spcPts val="1200"/>
              </a:spcBef>
              <a:spcAft>
                <a:spcPts val="0"/>
              </a:spcAft>
              <a:buNone/>
            </a:pPr>
            <a:r>
              <a:rPr b="1" lang="en"/>
              <a:t>Health</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Mining &amp; Survey</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Transport</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Financial</a:t>
            </a:r>
            <a:endParaRPr b="1"/>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8"/>
          <p:cNvSpPr txBox="1"/>
          <p:nvPr/>
        </p:nvSpPr>
        <p:spPr>
          <a:xfrm>
            <a:off x="180125" y="1461000"/>
            <a:ext cx="30000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500">
                <a:latin typeface="Roboto"/>
                <a:ea typeface="Roboto"/>
                <a:cs typeface="Roboto"/>
                <a:sym typeface="Roboto"/>
              </a:rPr>
              <a:t>Agriculture</a:t>
            </a:r>
            <a:endParaRPr b="1" sz="2700"/>
          </a:p>
        </p:txBody>
      </p:sp>
      <p:pic>
        <p:nvPicPr>
          <p:cNvPr id="614" name="Google Shape;614;p88"/>
          <p:cNvPicPr preferRelativeResize="0"/>
          <p:nvPr/>
        </p:nvPicPr>
        <p:blipFill>
          <a:blip r:embed="rId3">
            <a:alphaModFix/>
          </a:blip>
          <a:stretch>
            <a:fillRect/>
          </a:stretch>
        </p:blipFill>
        <p:spPr>
          <a:xfrm>
            <a:off x="2783850" y="0"/>
            <a:ext cx="5869456"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9"/>
          <p:cNvSpPr txBox="1"/>
          <p:nvPr/>
        </p:nvSpPr>
        <p:spPr>
          <a:xfrm>
            <a:off x="120075" y="2002350"/>
            <a:ext cx="30000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500">
                <a:latin typeface="Roboto"/>
                <a:ea typeface="Roboto"/>
                <a:cs typeface="Roboto"/>
                <a:sym typeface="Roboto"/>
              </a:rPr>
              <a:t>Agriculture</a:t>
            </a:r>
            <a:endParaRPr b="1" sz="2700"/>
          </a:p>
        </p:txBody>
      </p:sp>
      <p:pic>
        <p:nvPicPr>
          <p:cNvPr id="620" name="Google Shape;620;p89"/>
          <p:cNvPicPr preferRelativeResize="0"/>
          <p:nvPr/>
        </p:nvPicPr>
        <p:blipFill>
          <a:blip r:embed="rId3">
            <a:alphaModFix/>
          </a:blip>
          <a:stretch>
            <a:fillRect/>
          </a:stretch>
        </p:blipFill>
        <p:spPr>
          <a:xfrm>
            <a:off x="2123550" y="76200"/>
            <a:ext cx="7020448" cy="49911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0"/>
          <p:cNvSpPr txBox="1"/>
          <p:nvPr/>
        </p:nvSpPr>
        <p:spPr>
          <a:xfrm>
            <a:off x="400250" y="361250"/>
            <a:ext cx="30000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500">
                <a:latin typeface="Roboto"/>
                <a:ea typeface="Roboto"/>
                <a:cs typeface="Roboto"/>
                <a:sym typeface="Roboto"/>
              </a:rPr>
              <a:t>Agriculture</a:t>
            </a:r>
            <a:endParaRPr b="1" sz="2700"/>
          </a:p>
        </p:txBody>
      </p:sp>
      <p:pic>
        <p:nvPicPr>
          <p:cNvPr id="626" name="Google Shape;626;p90"/>
          <p:cNvPicPr preferRelativeResize="0"/>
          <p:nvPr/>
        </p:nvPicPr>
        <p:blipFill>
          <a:blip r:embed="rId3">
            <a:alphaModFix/>
          </a:blip>
          <a:stretch>
            <a:fillRect/>
          </a:stretch>
        </p:blipFill>
        <p:spPr>
          <a:xfrm>
            <a:off x="4572000" y="0"/>
            <a:ext cx="4454725" cy="3943300"/>
          </a:xfrm>
          <a:prstGeom prst="rect">
            <a:avLst/>
          </a:prstGeom>
          <a:noFill/>
          <a:ln>
            <a:noFill/>
          </a:ln>
        </p:spPr>
      </p:pic>
      <p:pic>
        <p:nvPicPr>
          <p:cNvPr id="627" name="Google Shape;627;p90"/>
          <p:cNvPicPr preferRelativeResize="0"/>
          <p:nvPr/>
        </p:nvPicPr>
        <p:blipFill>
          <a:blip r:embed="rId4">
            <a:alphaModFix/>
          </a:blip>
          <a:stretch>
            <a:fillRect/>
          </a:stretch>
        </p:blipFill>
        <p:spPr>
          <a:xfrm>
            <a:off x="0" y="1587503"/>
            <a:ext cx="4572000" cy="355599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Education and E-Learning Platforms</a:t>
            </a:r>
            <a:endParaRPr/>
          </a:p>
        </p:txBody>
      </p:sp>
      <p:sp>
        <p:nvSpPr>
          <p:cNvPr id="633" name="Google Shape;633;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4" name="Google Shape;634;p91"/>
          <p:cNvPicPr preferRelativeResize="0"/>
          <p:nvPr/>
        </p:nvPicPr>
        <p:blipFill rotWithShape="1">
          <a:blip r:embed="rId3">
            <a:alphaModFix/>
          </a:blip>
          <a:srcRect b="-3508" l="17934" r="16872" t="0"/>
          <a:stretch/>
        </p:blipFill>
        <p:spPr>
          <a:xfrm>
            <a:off x="311700" y="1553975"/>
            <a:ext cx="3017900" cy="2553600"/>
          </a:xfrm>
          <a:prstGeom prst="rect">
            <a:avLst/>
          </a:prstGeom>
          <a:noFill/>
          <a:ln>
            <a:noFill/>
          </a:ln>
        </p:spPr>
      </p:pic>
      <p:pic>
        <p:nvPicPr>
          <p:cNvPr id="635" name="Google Shape;635;p91"/>
          <p:cNvPicPr preferRelativeResize="0"/>
          <p:nvPr/>
        </p:nvPicPr>
        <p:blipFill>
          <a:blip r:embed="rId4">
            <a:alphaModFix/>
          </a:blip>
          <a:stretch>
            <a:fillRect/>
          </a:stretch>
        </p:blipFill>
        <p:spPr>
          <a:xfrm>
            <a:off x="3329600" y="1217299"/>
            <a:ext cx="5727400" cy="3062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Importance of Digital Literacy</a:t>
            </a:r>
            <a:endParaRPr/>
          </a:p>
        </p:txBody>
      </p:sp>
      <p:sp>
        <p:nvSpPr>
          <p:cNvPr id="110" name="Google Shape;110;p20"/>
          <p:cNvSpPr txBox="1"/>
          <p:nvPr>
            <p:ph idx="1" type="body"/>
          </p:nvPr>
        </p:nvSpPr>
        <p:spPr>
          <a:xfrm>
            <a:off x="151575" y="1152475"/>
            <a:ext cx="5319600" cy="3416400"/>
          </a:xfrm>
          <a:prstGeom prst="rect">
            <a:avLst/>
          </a:prstGeom>
        </p:spPr>
        <p:txBody>
          <a:bodyPr anchorCtr="0" anchor="t" bIns="91425" lIns="91425" spcFirstLastPara="1" rIns="91425" wrap="square" tIns="91425">
            <a:noAutofit/>
          </a:bodyPr>
          <a:lstStyle/>
          <a:p>
            <a:pPr indent="-342900" lvl="0" marL="457200" rtl="0" algn="just">
              <a:lnSpc>
                <a:spcPct val="100000"/>
              </a:lnSpc>
              <a:spcBef>
                <a:spcPts val="1500"/>
              </a:spcBef>
              <a:spcAft>
                <a:spcPts val="0"/>
              </a:spcAft>
              <a:buClr>
                <a:srgbClr val="000000"/>
              </a:buClr>
              <a:buSzPts val="1800"/>
              <a:buFont typeface="Roboto"/>
              <a:buChar char="●"/>
            </a:pPr>
            <a:r>
              <a:rPr lang="en">
                <a:solidFill>
                  <a:srgbClr val="000000"/>
                </a:solidFill>
                <a:latin typeface="Roboto"/>
                <a:ea typeface="Roboto"/>
                <a:cs typeface="Roboto"/>
                <a:sym typeface="Roboto"/>
              </a:rPr>
              <a:t>Navigating and thriving in a digital world</a:t>
            </a:r>
            <a:endParaRPr>
              <a:solidFill>
                <a:srgbClr val="000000"/>
              </a:solidFill>
              <a:latin typeface="Roboto"/>
              <a:ea typeface="Roboto"/>
              <a:cs typeface="Roboto"/>
              <a:sym typeface="Roboto"/>
            </a:endParaRPr>
          </a:p>
          <a:p>
            <a:pPr indent="-342900" lvl="0" marL="457200" rtl="0" algn="just">
              <a:lnSpc>
                <a:spcPct val="100000"/>
              </a:lnSpc>
              <a:spcBef>
                <a:spcPts val="0"/>
              </a:spcBef>
              <a:spcAft>
                <a:spcPts val="0"/>
              </a:spcAft>
              <a:buClr>
                <a:srgbClr val="000000"/>
              </a:buClr>
              <a:buSzPts val="1800"/>
              <a:buFont typeface="Roboto"/>
              <a:buChar char="●"/>
            </a:pPr>
            <a:r>
              <a:rPr lang="en">
                <a:solidFill>
                  <a:srgbClr val="000000"/>
                </a:solidFill>
                <a:latin typeface="Roboto"/>
                <a:ea typeface="Roboto"/>
                <a:cs typeface="Roboto"/>
                <a:sym typeface="Roboto"/>
              </a:rPr>
              <a:t>Empowering individuals to connect, learn, and succeed</a:t>
            </a:r>
            <a:endParaRPr>
              <a:solidFill>
                <a:srgbClr val="000000"/>
              </a:solidFill>
              <a:latin typeface="Roboto"/>
              <a:ea typeface="Roboto"/>
              <a:cs typeface="Roboto"/>
              <a:sym typeface="Roboto"/>
            </a:endParaRPr>
          </a:p>
          <a:p>
            <a:pPr indent="-342900" lvl="0" marL="457200" rtl="0" algn="just">
              <a:lnSpc>
                <a:spcPct val="100000"/>
              </a:lnSpc>
              <a:spcBef>
                <a:spcPts val="0"/>
              </a:spcBef>
              <a:spcAft>
                <a:spcPts val="0"/>
              </a:spcAft>
              <a:buClr>
                <a:srgbClr val="000000"/>
              </a:buClr>
              <a:buSzPts val="1800"/>
              <a:buFont typeface="Roboto"/>
              <a:buChar char="●"/>
            </a:pPr>
            <a:r>
              <a:rPr lang="en">
                <a:solidFill>
                  <a:srgbClr val="000000"/>
                </a:solidFill>
                <a:latin typeface="Roboto"/>
                <a:ea typeface="Roboto"/>
                <a:cs typeface="Roboto"/>
                <a:sym typeface="Roboto"/>
              </a:rPr>
              <a:t>Driving digital transformation in businesses</a:t>
            </a:r>
            <a:endParaRPr>
              <a:solidFill>
                <a:srgbClr val="000000"/>
              </a:solidFill>
              <a:latin typeface="Roboto"/>
              <a:ea typeface="Roboto"/>
              <a:cs typeface="Roboto"/>
              <a:sym typeface="Roboto"/>
            </a:endParaRPr>
          </a:p>
          <a:p>
            <a:pPr indent="-342900" lvl="0" marL="457200" rtl="0" algn="just">
              <a:lnSpc>
                <a:spcPct val="100000"/>
              </a:lnSpc>
              <a:spcBef>
                <a:spcPts val="0"/>
              </a:spcBef>
              <a:spcAft>
                <a:spcPts val="0"/>
              </a:spcAft>
              <a:buClr>
                <a:srgbClr val="000000"/>
              </a:buClr>
              <a:buSzPts val="1800"/>
              <a:buFont typeface="Roboto"/>
              <a:buChar char="●"/>
            </a:pPr>
            <a:r>
              <a:rPr lang="en">
                <a:solidFill>
                  <a:srgbClr val="000000"/>
                </a:solidFill>
                <a:latin typeface="Roboto"/>
                <a:ea typeface="Roboto"/>
                <a:cs typeface="Roboto"/>
                <a:sym typeface="Roboto"/>
              </a:rPr>
              <a:t>Supporting educational progress</a:t>
            </a:r>
            <a:endParaRPr>
              <a:solidFill>
                <a:srgbClr val="000000"/>
              </a:solidFill>
              <a:latin typeface="Roboto"/>
              <a:ea typeface="Roboto"/>
              <a:cs typeface="Roboto"/>
              <a:sym typeface="Roboto"/>
            </a:endParaRPr>
          </a:p>
          <a:p>
            <a:pPr indent="-342900" lvl="0" marL="457200" rtl="0" algn="just">
              <a:lnSpc>
                <a:spcPct val="100000"/>
              </a:lnSpc>
              <a:spcBef>
                <a:spcPts val="0"/>
              </a:spcBef>
              <a:spcAft>
                <a:spcPts val="0"/>
              </a:spcAft>
              <a:buClr>
                <a:srgbClr val="000000"/>
              </a:buClr>
              <a:buSzPts val="1800"/>
              <a:buFont typeface="Roboto"/>
              <a:buChar char="●"/>
            </a:pPr>
            <a:r>
              <a:rPr lang="en">
                <a:solidFill>
                  <a:srgbClr val="000000"/>
                </a:solidFill>
                <a:latin typeface="Roboto"/>
                <a:ea typeface="Roboto"/>
                <a:cs typeface="Roboto"/>
                <a:sym typeface="Roboto"/>
              </a:rPr>
              <a:t>Bridging the digital divide and promoting digital equity</a:t>
            </a:r>
            <a:endParaRPr>
              <a:solidFill>
                <a:srgbClr val="000000"/>
              </a:solidFill>
              <a:latin typeface="Roboto"/>
              <a:ea typeface="Roboto"/>
              <a:cs typeface="Roboto"/>
              <a:sym typeface="Roboto"/>
            </a:endParaRPr>
          </a:p>
          <a:p>
            <a:pPr indent="-342900" lvl="0" marL="457200" rtl="0" algn="just">
              <a:lnSpc>
                <a:spcPct val="100000"/>
              </a:lnSpc>
              <a:spcBef>
                <a:spcPts val="0"/>
              </a:spcBef>
              <a:spcAft>
                <a:spcPts val="0"/>
              </a:spcAft>
              <a:buClr>
                <a:srgbClr val="000000"/>
              </a:buClr>
              <a:buSzPts val="1800"/>
              <a:buFont typeface="Roboto"/>
              <a:buChar char="●"/>
            </a:pPr>
            <a:r>
              <a:rPr lang="en">
                <a:solidFill>
                  <a:srgbClr val="000000"/>
                </a:solidFill>
                <a:latin typeface="Roboto"/>
                <a:ea typeface="Roboto"/>
                <a:cs typeface="Roboto"/>
                <a:sym typeface="Roboto"/>
              </a:rPr>
              <a:t>Enhancing communication, problem-solving, efficiency, and creativity</a:t>
            </a:r>
            <a:endParaRPr>
              <a:solidFill>
                <a:srgbClr val="000000"/>
              </a:solidFill>
              <a:latin typeface="Roboto"/>
              <a:ea typeface="Roboto"/>
              <a:cs typeface="Roboto"/>
              <a:sym typeface="Roboto"/>
            </a:endParaRPr>
          </a:p>
        </p:txBody>
      </p:sp>
      <p:pic>
        <p:nvPicPr>
          <p:cNvPr id="111" name="Google Shape;111;p20"/>
          <p:cNvPicPr preferRelativeResize="0"/>
          <p:nvPr/>
        </p:nvPicPr>
        <p:blipFill>
          <a:blip r:embed="rId3">
            <a:alphaModFix/>
          </a:blip>
          <a:stretch>
            <a:fillRect/>
          </a:stretch>
        </p:blipFill>
        <p:spPr>
          <a:xfrm>
            <a:off x="5721500" y="1403900"/>
            <a:ext cx="3248025" cy="21621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E-Learning Platforms</a:t>
            </a:r>
            <a:endParaRPr/>
          </a:p>
        </p:txBody>
      </p:sp>
      <p:sp>
        <p:nvSpPr>
          <p:cNvPr id="641" name="Google Shape;641;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2" name="Google Shape;642;p92"/>
          <p:cNvPicPr preferRelativeResize="0"/>
          <p:nvPr/>
        </p:nvPicPr>
        <p:blipFill rotWithShape="1">
          <a:blip r:embed="rId3">
            <a:alphaModFix/>
          </a:blip>
          <a:srcRect b="26256" l="0" r="0" t="18870"/>
          <a:stretch/>
        </p:blipFill>
        <p:spPr>
          <a:xfrm>
            <a:off x="692063" y="2811325"/>
            <a:ext cx="2962275" cy="846725"/>
          </a:xfrm>
          <a:prstGeom prst="rect">
            <a:avLst/>
          </a:prstGeom>
          <a:noFill/>
          <a:ln>
            <a:noFill/>
          </a:ln>
        </p:spPr>
      </p:pic>
      <p:pic>
        <p:nvPicPr>
          <p:cNvPr id="643" name="Google Shape;643;p92"/>
          <p:cNvPicPr preferRelativeResize="0"/>
          <p:nvPr/>
        </p:nvPicPr>
        <p:blipFill>
          <a:blip r:embed="rId4">
            <a:alphaModFix/>
          </a:blip>
          <a:stretch>
            <a:fillRect/>
          </a:stretch>
        </p:blipFill>
        <p:spPr>
          <a:xfrm>
            <a:off x="5805328" y="910199"/>
            <a:ext cx="1995696" cy="1047750"/>
          </a:xfrm>
          <a:prstGeom prst="rect">
            <a:avLst/>
          </a:prstGeom>
          <a:noFill/>
          <a:ln>
            <a:noFill/>
          </a:ln>
        </p:spPr>
      </p:pic>
      <p:pic>
        <p:nvPicPr>
          <p:cNvPr id="644" name="Google Shape;644;p92"/>
          <p:cNvPicPr preferRelativeResize="0"/>
          <p:nvPr/>
        </p:nvPicPr>
        <p:blipFill rotWithShape="1">
          <a:blip r:embed="rId5">
            <a:alphaModFix/>
          </a:blip>
          <a:srcRect b="32087" l="0" r="0" t="30791"/>
          <a:stretch/>
        </p:blipFill>
        <p:spPr>
          <a:xfrm>
            <a:off x="199962" y="1147713"/>
            <a:ext cx="2962275" cy="572700"/>
          </a:xfrm>
          <a:prstGeom prst="rect">
            <a:avLst/>
          </a:prstGeom>
          <a:noFill/>
          <a:ln>
            <a:noFill/>
          </a:ln>
        </p:spPr>
      </p:pic>
      <p:pic>
        <p:nvPicPr>
          <p:cNvPr id="645" name="Google Shape;645;p92"/>
          <p:cNvPicPr preferRelativeResize="0"/>
          <p:nvPr/>
        </p:nvPicPr>
        <p:blipFill>
          <a:blip r:embed="rId6">
            <a:alphaModFix/>
          </a:blip>
          <a:stretch>
            <a:fillRect/>
          </a:stretch>
        </p:blipFill>
        <p:spPr>
          <a:xfrm>
            <a:off x="4028263" y="1033584"/>
            <a:ext cx="1087483" cy="735976"/>
          </a:xfrm>
          <a:prstGeom prst="rect">
            <a:avLst/>
          </a:prstGeom>
          <a:noFill/>
          <a:ln>
            <a:noFill/>
          </a:ln>
        </p:spPr>
      </p:pic>
      <p:pic>
        <p:nvPicPr>
          <p:cNvPr id="646" name="Google Shape;646;p92"/>
          <p:cNvPicPr preferRelativeResize="0"/>
          <p:nvPr/>
        </p:nvPicPr>
        <p:blipFill rotWithShape="1">
          <a:blip r:embed="rId7">
            <a:alphaModFix/>
          </a:blip>
          <a:srcRect b="30291" l="18357" r="18319" t="30977"/>
          <a:stretch/>
        </p:blipFill>
        <p:spPr>
          <a:xfrm>
            <a:off x="2663188" y="1785425"/>
            <a:ext cx="3142125" cy="960900"/>
          </a:xfrm>
          <a:prstGeom prst="rect">
            <a:avLst/>
          </a:prstGeom>
          <a:noFill/>
          <a:ln>
            <a:noFill/>
          </a:ln>
        </p:spPr>
      </p:pic>
      <p:pic>
        <p:nvPicPr>
          <p:cNvPr id="647" name="Google Shape;647;p92"/>
          <p:cNvPicPr preferRelativeResize="0"/>
          <p:nvPr/>
        </p:nvPicPr>
        <p:blipFill>
          <a:blip r:embed="rId8">
            <a:alphaModFix/>
          </a:blip>
          <a:stretch>
            <a:fillRect/>
          </a:stretch>
        </p:blipFill>
        <p:spPr>
          <a:xfrm>
            <a:off x="6515425" y="1850397"/>
            <a:ext cx="1471950" cy="735975"/>
          </a:xfrm>
          <a:prstGeom prst="rect">
            <a:avLst/>
          </a:prstGeom>
          <a:noFill/>
          <a:ln>
            <a:noFill/>
          </a:ln>
        </p:spPr>
      </p:pic>
      <p:pic>
        <p:nvPicPr>
          <p:cNvPr id="648" name="Google Shape;648;p92"/>
          <p:cNvPicPr preferRelativeResize="0"/>
          <p:nvPr/>
        </p:nvPicPr>
        <p:blipFill rotWithShape="1">
          <a:blip r:embed="rId9">
            <a:alphaModFix/>
          </a:blip>
          <a:srcRect b="10934" l="0" r="0" t="10848"/>
          <a:stretch/>
        </p:blipFill>
        <p:spPr>
          <a:xfrm>
            <a:off x="1369201" y="3794350"/>
            <a:ext cx="2389191" cy="1121200"/>
          </a:xfrm>
          <a:prstGeom prst="rect">
            <a:avLst/>
          </a:prstGeom>
          <a:noFill/>
          <a:ln>
            <a:noFill/>
          </a:ln>
        </p:spPr>
      </p:pic>
      <p:pic>
        <p:nvPicPr>
          <p:cNvPr id="649" name="Google Shape;649;p92"/>
          <p:cNvPicPr preferRelativeResize="0"/>
          <p:nvPr/>
        </p:nvPicPr>
        <p:blipFill>
          <a:blip r:embed="rId10">
            <a:alphaModFix/>
          </a:blip>
          <a:stretch>
            <a:fillRect/>
          </a:stretch>
        </p:blipFill>
        <p:spPr>
          <a:xfrm>
            <a:off x="5049624" y="4150552"/>
            <a:ext cx="3142124" cy="679692"/>
          </a:xfrm>
          <a:prstGeom prst="rect">
            <a:avLst/>
          </a:prstGeom>
          <a:noFill/>
          <a:ln>
            <a:noFill/>
          </a:ln>
        </p:spPr>
      </p:pic>
      <p:pic>
        <p:nvPicPr>
          <p:cNvPr id="650" name="Google Shape;650;p92"/>
          <p:cNvPicPr preferRelativeResize="0"/>
          <p:nvPr/>
        </p:nvPicPr>
        <p:blipFill>
          <a:blip r:embed="rId11">
            <a:alphaModFix/>
          </a:blip>
          <a:stretch>
            <a:fillRect/>
          </a:stretch>
        </p:blipFill>
        <p:spPr>
          <a:xfrm>
            <a:off x="4266175" y="2955869"/>
            <a:ext cx="1995700" cy="702191"/>
          </a:xfrm>
          <a:prstGeom prst="rect">
            <a:avLst/>
          </a:prstGeom>
          <a:noFill/>
          <a:ln>
            <a:noFill/>
          </a:ln>
        </p:spPr>
      </p:pic>
      <p:pic>
        <p:nvPicPr>
          <p:cNvPr id="651" name="Google Shape;651;p92"/>
          <p:cNvPicPr preferRelativeResize="0"/>
          <p:nvPr/>
        </p:nvPicPr>
        <p:blipFill rotWithShape="1">
          <a:blip r:embed="rId12">
            <a:alphaModFix/>
          </a:blip>
          <a:srcRect b="0" l="23637" r="25440" t="0"/>
          <a:stretch/>
        </p:blipFill>
        <p:spPr>
          <a:xfrm>
            <a:off x="7238625" y="2838325"/>
            <a:ext cx="1087476" cy="1121197"/>
          </a:xfrm>
          <a:prstGeom prst="rect">
            <a:avLst/>
          </a:prstGeom>
          <a:noFill/>
          <a:ln>
            <a:noFill/>
          </a:ln>
        </p:spPr>
      </p:pic>
      <p:pic>
        <p:nvPicPr>
          <p:cNvPr id="652" name="Google Shape;652;p92"/>
          <p:cNvPicPr preferRelativeResize="0"/>
          <p:nvPr/>
        </p:nvPicPr>
        <p:blipFill>
          <a:blip r:embed="rId13">
            <a:alphaModFix/>
          </a:blip>
          <a:stretch>
            <a:fillRect/>
          </a:stretch>
        </p:blipFill>
        <p:spPr>
          <a:xfrm>
            <a:off x="471825" y="1777701"/>
            <a:ext cx="1481240" cy="10477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a:t>
            </a:r>
            <a:endParaRPr/>
          </a:p>
        </p:txBody>
      </p:sp>
      <p:sp>
        <p:nvSpPr>
          <p:cNvPr id="658" name="Google Shape;658;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Join any education platform of your choice and subscribe for learning</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Educational Platforms in Liberia</a:t>
            </a:r>
            <a:endParaRPr/>
          </a:p>
        </p:txBody>
      </p:sp>
      <p:sp>
        <p:nvSpPr>
          <p:cNvPr id="664" name="Google Shape;664;p94"/>
          <p:cNvSpPr txBox="1"/>
          <p:nvPr/>
        </p:nvSpPr>
        <p:spPr>
          <a:xfrm>
            <a:off x="420300" y="10177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latin typeface="Roboto"/>
                <a:ea typeface="Roboto"/>
                <a:cs typeface="Roboto"/>
                <a:sym typeface="Roboto"/>
              </a:rPr>
              <a:t>Etech Liberia</a:t>
            </a:r>
            <a:endParaRPr/>
          </a:p>
        </p:txBody>
      </p:sp>
      <p:pic>
        <p:nvPicPr>
          <p:cNvPr id="665" name="Google Shape;665;p94"/>
          <p:cNvPicPr preferRelativeResize="0"/>
          <p:nvPr/>
        </p:nvPicPr>
        <p:blipFill>
          <a:blip r:embed="rId3">
            <a:alphaModFix/>
          </a:blip>
          <a:stretch>
            <a:fillRect/>
          </a:stretch>
        </p:blipFill>
        <p:spPr>
          <a:xfrm>
            <a:off x="233175" y="1979725"/>
            <a:ext cx="3972950" cy="2107200"/>
          </a:xfrm>
          <a:prstGeom prst="rect">
            <a:avLst/>
          </a:prstGeom>
          <a:noFill/>
          <a:ln>
            <a:noFill/>
          </a:ln>
        </p:spPr>
      </p:pic>
      <p:pic>
        <p:nvPicPr>
          <p:cNvPr id="666" name="Google Shape;666;p94"/>
          <p:cNvPicPr preferRelativeResize="0"/>
          <p:nvPr/>
        </p:nvPicPr>
        <p:blipFill>
          <a:blip r:embed="rId4">
            <a:alphaModFix/>
          </a:blip>
          <a:stretch>
            <a:fillRect/>
          </a:stretch>
        </p:blipFill>
        <p:spPr>
          <a:xfrm>
            <a:off x="4692430" y="2046600"/>
            <a:ext cx="4299171" cy="2107200"/>
          </a:xfrm>
          <a:prstGeom prst="rect">
            <a:avLst/>
          </a:prstGeom>
          <a:noFill/>
          <a:ln>
            <a:noFill/>
          </a:ln>
        </p:spPr>
      </p:pic>
      <p:sp>
        <p:nvSpPr>
          <p:cNvPr id="667" name="Google Shape;667;p94"/>
          <p:cNvSpPr txBox="1"/>
          <p:nvPr/>
        </p:nvSpPr>
        <p:spPr>
          <a:xfrm>
            <a:off x="420300" y="13870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latin typeface="Roboto"/>
                <a:ea typeface="Roboto"/>
                <a:cs typeface="Roboto"/>
                <a:sym typeface="Roboto"/>
              </a:rPr>
              <a:t>Website :</a:t>
            </a:r>
            <a:r>
              <a:rPr lang="en" sz="1200" u="sng">
                <a:solidFill>
                  <a:srgbClr val="1155CC"/>
                </a:solidFill>
                <a:latin typeface="Roboto"/>
                <a:ea typeface="Roboto"/>
                <a:cs typeface="Roboto"/>
                <a:sym typeface="Roboto"/>
                <a:hlinkClick r:id="rId5">
                  <a:extLst>
                    <a:ext uri="{A12FA001-AC4F-418D-AE19-62706E023703}">
                      <ahyp:hlinkClr val="tx"/>
                    </a:ext>
                  </a:extLst>
                </a:hlinkClick>
              </a:rPr>
              <a:t>https://www.etechliberia.com/</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Educational Platforms in Liberia</a:t>
            </a:r>
            <a:endParaRPr/>
          </a:p>
        </p:txBody>
      </p:sp>
      <p:sp>
        <p:nvSpPr>
          <p:cNvPr id="673" name="Google Shape;673;p95"/>
          <p:cNvSpPr txBox="1"/>
          <p:nvPr/>
        </p:nvSpPr>
        <p:spPr>
          <a:xfrm>
            <a:off x="420300" y="10177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latin typeface="Roboto"/>
                <a:ea typeface="Roboto"/>
                <a:cs typeface="Roboto"/>
                <a:sym typeface="Roboto"/>
              </a:rPr>
              <a:t>SchoolMaSS</a:t>
            </a:r>
            <a:endParaRPr/>
          </a:p>
        </p:txBody>
      </p:sp>
      <p:pic>
        <p:nvPicPr>
          <p:cNvPr id="674" name="Google Shape;674;p95"/>
          <p:cNvPicPr preferRelativeResize="0"/>
          <p:nvPr/>
        </p:nvPicPr>
        <p:blipFill>
          <a:blip r:embed="rId3">
            <a:alphaModFix/>
          </a:blip>
          <a:stretch>
            <a:fillRect/>
          </a:stretch>
        </p:blipFill>
        <p:spPr>
          <a:xfrm>
            <a:off x="152400" y="1539425"/>
            <a:ext cx="8829750" cy="3288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Educational Platforms in Liberia</a:t>
            </a:r>
            <a:endParaRPr/>
          </a:p>
        </p:txBody>
      </p:sp>
      <p:sp>
        <p:nvSpPr>
          <p:cNvPr id="680" name="Google Shape;680;p96"/>
          <p:cNvSpPr txBox="1"/>
          <p:nvPr/>
        </p:nvSpPr>
        <p:spPr>
          <a:xfrm>
            <a:off x="420300" y="7129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latin typeface="Roboto"/>
                <a:ea typeface="Roboto"/>
                <a:cs typeface="Roboto"/>
                <a:sym typeface="Roboto"/>
              </a:rPr>
              <a:t>Smart School Manager</a:t>
            </a:r>
            <a:endParaRPr b="1" sz="1200">
              <a:latin typeface="Roboto"/>
              <a:ea typeface="Roboto"/>
              <a:cs typeface="Roboto"/>
              <a:sym typeface="Roboto"/>
            </a:endParaRPr>
          </a:p>
        </p:txBody>
      </p:sp>
      <p:pic>
        <p:nvPicPr>
          <p:cNvPr id="681" name="Google Shape;681;p96"/>
          <p:cNvPicPr preferRelativeResize="0"/>
          <p:nvPr/>
        </p:nvPicPr>
        <p:blipFill>
          <a:blip r:embed="rId3">
            <a:alphaModFix/>
          </a:blip>
          <a:stretch>
            <a:fillRect/>
          </a:stretch>
        </p:blipFill>
        <p:spPr>
          <a:xfrm>
            <a:off x="1455075" y="804700"/>
            <a:ext cx="6233850" cy="41562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7"/>
          <p:cNvSpPr txBox="1"/>
          <p:nvPr>
            <p:ph type="title"/>
          </p:nvPr>
        </p:nvSpPr>
        <p:spPr>
          <a:xfrm>
            <a:off x="1100950" y="64025"/>
            <a:ext cx="6631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Educational Platforms in Liberia</a:t>
            </a:r>
            <a:endParaRPr/>
          </a:p>
        </p:txBody>
      </p:sp>
      <p:sp>
        <p:nvSpPr>
          <p:cNvPr id="687" name="Google Shape;687;p97"/>
          <p:cNvSpPr txBox="1"/>
          <p:nvPr/>
        </p:nvSpPr>
        <p:spPr>
          <a:xfrm>
            <a:off x="420300" y="7129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latin typeface="Roboto"/>
                <a:ea typeface="Roboto"/>
                <a:cs typeface="Roboto"/>
                <a:sym typeface="Roboto"/>
              </a:rPr>
              <a:t>Weedor </a:t>
            </a:r>
            <a:endParaRPr b="1" sz="1200">
              <a:latin typeface="Roboto"/>
              <a:ea typeface="Roboto"/>
              <a:cs typeface="Roboto"/>
              <a:sym typeface="Roboto"/>
            </a:endParaRPr>
          </a:p>
        </p:txBody>
      </p:sp>
      <p:pic>
        <p:nvPicPr>
          <p:cNvPr id="688" name="Google Shape;688;p97"/>
          <p:cNvPicPr preferRelativeResize="0"/>
          <p:nvPr/>
        </p:nvPicPr>
        <p:blipFill>
          <a:blip r:embed="rId3">
            <a:alphaModFix/>
          </a:blip>
          <a:stretch>
            <a:fillRect/>
          </a:stretch>
        </p:blipFill>
        <p:spPr>
          <a:xfrm>
            <a:off x="152400" y="1234625"/>
            <a:ext cx="8813150" cy="33526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Educational Platforms in Liberia</a:t>
            </a:r>
            <a:endParaRPr/>
          </a:p>
        </p:txBody>
      </p:sp>
      <p:sp>
        <p:nvSpPr>
          <p:cNvPr id="694" name="Google Shape;694;p98"/>
          <p:cNvSpPr txBox="1"/>
          <p:nvPr/>
        </p:nvSpPr>
        <p:spPr>
          <a:xfrm>
            <a:off x="420300" y="7129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latin typeface="Roboto"/>
                <a:ea typeface="Roboto"/>
                <a:cs typeface="Roboto"/>
                <a:sym typeface="Roboto"/>
              </a:rPr>
              <a:t>SchoolLink by Mwentana</a:t>
            </a:r>
            <a:endParaRPr b="1" sz="1200">
              <a:latin typeface="Roboto"/>
              <a:ea typeface="Roboto"/>
              <a:cs typeface="Roboto"/>
              <a:sym typeface="Roboto"/>
            </a:endParaRPr>
          </a:p>
        </p:txBody>
      </p:sp>
      <p:pic>
        <p:nvPicPr>
          <p:cNvPr id="695" name="Google Shape;695;p98"/>
          <p:cNvPicPr preferRelativeResize="0"/>
          <p:nvPr/>
        </p:nvPicPr>
        <p:blipFill rotWithShape="1">
          <a:blip r:embed="rId3">
            <a:alphaModFix/>
          </a:blip>
          <a:srcRect b="57889" l="0" r="0" t="0"/>
          <a:stretch/>
        </p:blipFill>
        <p:spPr>
          <a:xfrm>
            <a:off x="204763" y="1598425"/>
            <a:ext cx="8734475" cy="3545075"/>
          </a:xfrm>
          <a:prstGeom prst="rect">
            <a:avLst/>
          </a:prstGeom>
          <a:noFill/>
          <a:ln>
            <a:noFill/>
          </a:ln>
        </p:spPr>
      </p:pic>
      <p:sp>
        <p:nvSpPr>
          <p:cNvPr id="696" name="Google Shape;696;p98"/>
          <p:cNvSpPr txBox="1"/>
          <p:nvPr/>
        </p:nvSpPr>
        <p:spPr>
          <a:xfrm>
            <a:off x="420300" y="971025"/>
            <a:ext cx="3853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latin typeface="Roboto"/>
                <a:ea typeface="Roboto"/>
                <a:cs typeface="Roboto"/>
                <a:sym typeface="Roboto"/>
              </a:rPr>
              <a:t>https://www.mwetanaschoolink.com/</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Educational Platforms in Liberia</a:t>
            </a:r>
            <a:endParaRPr/>
          </a:p>
        </p:txBody>
      </p:sp>
      <p:sp>
        <p:nvSpPr>
          <p:cNvPr id="702" name="Google Shape;702;p99"/>
          <p:cNvSpPr txBox="1"/>
          <p:nvPr/>
        </p:nvSpPr>
        <p:spPr>
          <a:xfrm>
            <a:off x="420300" y="10177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latin typeface="Roboto"/>
                <a:ea typeface="Roboto"/>
                <a:cs typeface="Roboto"/>
                <a:sym typeface="Roboto"/>
              </a:rPr>
              <a:t>School Web</a:t>
            </a:r>
            <a:endParaRPr b="1" sz="1200">
              <a:latin typeface="Roboto"/>
              <a:ea typeface="Roboto"/>
              <a:cs typeface="Roboto"/>
              <a:sym typeface="Roboto"/>
            </a:endParaRPr>
          </a:p>
        </p:txBody>
      </p:sp>
      <p:sp>
        <p:nvSpPr>
          <p:cNvPr id="703" name="Google Shape;703;p99"/>
          <p:cNvSpPr txBox="1"/>
          <p:nvPr/>
        </p:nvSpPr>
        <p:spPr>
          <a:xfrm>
            <a:off x="420300" y="1280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https://myschoolmgt.net/</a:t>
            </a:r>
            <a:endParaRPr/>
          </a:p>
        </p:txBody>
      </p:sp>
      <p:pic>
        <p:nvPicPr>
          <p:cNvPr id="704" name="Google Shape;704;p99"/>
          <p:cNvPicPr preferRelativeResize="0"/>
          <p:nvPr/>
        </p:nvPicPr>
        <p:blipFill rotWithShape="1">
          <a:blip r:embed="rId3">
            <a:alphaModFix/>
          </a:blip>
          <a:srcRect b="0" l="5319" r="4362" t="0"/>
          <a:stretch/>
        </p:blipFill>
        <p:spPr>
          <a:xfrm>
            <a:off x="421475" y="1621050"/>
            <a:ext cx="7204899" cy="35084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Healthcare</a:t>
            </a:r>
            <a:endParaRPr/>
          </a:p>
        </p:txBody>
      </p:sp>
      <p:sp>
        <p:nvSpPr>
          <p:cNvPr id="710" name="Google Shape;710;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1" name="Google Shape;711;p100"/>
          <p:cNvPicPr preferRelativeResize="0"/>
          <p:nvPr/>
        </p:nvPicPr>
        <p:blipFill>
          <a:blip r:embed="rId3">
            <a:alphaModFix/>
          </a:blip>
          <a:stretch>
            <a:fillRect/>
          </a:stretch>
        </p:blipFill>
        <p:spPr>
          <a:xfrm>
            <a:off x="1109950" y="1077800"/>
            <a:ext cx="5757700" cy="39497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Healthcare</a:t>
            </a:r>
            <a:endParaRPr/>
          </a:p>
        </p:txBody>
      </p:sp>
      <p:sp>
        <p:nvSpPr>
          <p:cNvPr id="717" name="Google Shape;717;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8" name="Google Shape;718;p101"/>
          <p:cNvPicPr preferRelativeResize="0"/>
          <p:nvPr/>
        </p:nvPicPr>
        <p:blipFill>
          <a:blip r:embed="rId3">
            <a:alphaModFix/>
          </a:blip>
          <a:stretch>
            <a:fillRect/>
          </a:stretch>
        </p:blipFill>
        <p:spPr>
          <a:xfrm>
            <a:off x="311700" y="1017725"/>
            <a:ext cx="3098100" cy="1748300"/>
          </a:xfrm>
          <a:prstGeom prst="rect">
            <a:avLst/>
          </a:prstGeom>
          <a:noFill/>
          <a:ln>
            <a:noFill/>
          </a:ln>
        </p:spPr>
      </p:pic>
      <p:pic>
        <p:nvPicPr>
          <p:cNvPr id="719" name="Google Shape;719;p101"/>
          <p:cNvPicPr preferRelativeResize="0"/>
          <p:nvPr/>
        </p:nvPicPr>
        <p:blipFill>
          <a:blip r:embed="rId4">
            <a:alphaModFix/>
          </a:blip>
          <a:stretch>
            <a:fillRect/>
          </a:stretch>
        </p:blipFill>
        <p:spPr>
          <a:xfrm>
            <a:off x="4519563" y="3002050"/>
            <a:ext cx="2612166" cy="1748300"/>
          </a:xfrm>
          <a:prstGeom prst="rect">
            <a:avLst/>
          </a:prstGeom>
          <a:noFill/>
          <a:ln>
            <a:noFill/>
          </a:ln>
        </p:spPr>
      </p:pic>
      <p:pic>
        <p:nvPicPr>
          <p:cNvPr id="720" name="Google Shape;720;p101"/>
          <p:cNvPicPr preferRelativeResize="0"/>
          <p:nvPr/>
        </p:nvPicPr>
        <p:blipFill>
          <a:blip r:embed="rId5">
            <a:alphaModFix/>
          </a:blip>
          <a:stretch>
            <a:fillRect/>
          </a:stretch>
        </p:blipFill>
        <p:spPr>
          <a:xfrm>
            <a:off x="341513" y="3018950"/>
            <a:ext cx="3038475" cy="1714500"/>
          </a:xfrm>
          <a:prstGeom prst="rect">
            <a:avLst/>
          </a:prstGeom>
          <a:noFill/>
          <a:ln>
            <a:noFill/>
          </a:ln>
        </p:spPr>
      </p:pic>
      <p:pic>
        <p:nvPicPr>
          <p:cNvPr id="721" name="Google Shape;721;p101"/>
          <p:cNvPicPr preferRelativeResize="0"/>
          <p:nvPr/>
        </p:nvPicPr>
        <p:blipFill>
          <a:blip r:embed="rId6">
            <a:alphaModFix/>
          </a:blip>
          <a:stretch>
            <a:fillRect/>
          </a:stretch>
        </p:blipFill>
        <p:spPr>
          <a:xfrm>
            <a:off x="3834925" y="445013"/>
            <a:ext cx="3981450" cy="2219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What Skills Are Necessary for Entry-Level Positions?</a:t>
            </a:r>
            <a:endParaRPr sz="2300"/>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00000"/>
              </a:lnSpc>
              <a:spcBef>
                <a:spcPts val="1500"/>
              </a:spcBef>
              <a:spcAft>
                <a:spcPts val="0"/>
              </a:spcAft>
              <a:buNone/>
            </a:pPr>
            <a:r>
              <a:rPr lang="en" sz="1700">
                <a:solidFill>
                  <a:srgbClr val="000000"/>
                </a:solidFill>
                <a:latin typeface="Roboto"/>
                <a:ea typeface="Roboto"/>
                <a:cs typeface="Roboto"/>
                <a:sym typeface="Roboto"/>
              </a:rPr>
              <a:t>For entry-level positions, the bare minimum digital skills required include the ability to carry out tasks, such as:</a:t>
            </a:r>
            <a:endParaRPr sz="1700">
              <a:solidFill>
                <a:srgbClr val="000000"/>
              </a:solidFill>
              <a:latin typeface="Roboto"/>
              <a:ea typeface="Roboto"/>
              <a:cs typeface="Roboto"/>
              <a:sym typeface="Roboto"/>
            </a:endParaRPr>
          </a:p>
          <a:p>
            <a:pPr indent="-330200" lvl="0" marL="457200" rtl="0" algn="just">
              <a:lnSpc>
                <a:spcPct val="100000"/>
              </a:lnSpc>
              <a:spcBef>
                <a:spcPts val="150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Communicating </a:t>
            </a:r>
            <a:endParaRPr sz="1600">
              <a:solidFill>
                <a:srgbClr val="000000"/>
              </a:solidFill>
              <a:latin typeface="Roboto"/>
              <a:ea typeface="Roboto"/>
              <a:cs typeface="Roboto"/>
              <a:sym typeface="Roboto"/>
            </a:endParaRPr>
          </a:p>
          <a:p>
            <a:pPr indent="-330200" lvl="0" marL="457200" rtl="0" algn="just">
              <a:lnSpc>
                <a:spcPct val="100000"/>
              </a:lnSpc>
              <a:spcBef>
                <a:spcPts val="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Researching online</a:t>
            </a:r>
            <a:endParaRPr sz="1600">
              <a:solidFill>
                <a:srgbClr val="000000"/>
              </a:solidFill>
              <a:latin typeface="Roboto"/>
              <a:ea typeface="Roboto"/>
              <a:cs typeface="Roboto"/>
              <a:sym typeface="Roboto"/>
            </a:endParaRPr>
          </a:p>
          <a:p>
            <a:pPr indent="-330200" lvl="0" marL="457200" rtl="0" algn="just">
              <a:lnSpc>
                <a:spcPct val="100000"/>
              </a:lnSpc>
              <a:spcBef>
                <a:spcPts val="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Handling sensitive information in virtual </a:t>
            </a:r>
            <a:endParaRPr sz="1600">
              <a:solidFill>
                <a:srgbClr val="000000"/>
              </a:solidFill>
              <a:latin typeface="Roboto"/>
              <a:ea typeface="Roboto"/>
              <a:cs typeface="Roboto"/>
              <a:sym typeface="Roboto"/>
            </a:endParaRPr>
          </a:p>
          <a:p>
            <a:pPr indent="-330200" lvl="0" marL="457200" rtl="0" algn="just">
              <a:lnSpc>
                <a:spcPct val="100000"/>
              </a:lnSpc>
              <a:spcBef>
                <a:spcPts val="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Safely using cloud-based collaboration tools</a:t>
            </a:r>
            <a:endParaRPr sz="1600">
              <a:solidFill>
                <a:srgbClr val="000000"/>
              </a:solidFill>
              <a:latin typeface="Roboto"/>
              <a:ea typeface="Roboto"/>
              <a:cs typeface="Roboto"/>
              <a:sym typeface="Roboto"/>
            </a:endParaRPr>
          </a:p>
          <a:p>
            <a:pPr indent="-330200" lvl="0" marL="457200" rtl="0" algn="just">
              <a:lnSpc>
                <a:spcPct val="100000"/>
              </a:lnSpc>
              <a:spcBef>
                <a:spcPts val="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Creating and managing spreadsheets and online documents</a:t>
            </a:r>
            <a:endParaRPr sz="1600">
              <a:solidFill>
                <a:srgbClr val="000000"/>
              </a:solidFill>
              <a:latin typeface="Roboto"/>
              <a:ea typeface="Roboto"/>
              <a:cs typeface="Roboto"/>
              <a:sym typeface="Roboto"/>
            </a:endParaRPr>
          </a:p>
          <a:p>
            <a:pPr indent="-330200" lvl="0" marL="457200" rtl="0" algn="just">
              <a:lnSpc>
                <a:spcPct val="100000"/>
              </a:lnSpc>
              <a:spcBef>
                <a:spcPts val="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Basic device management</a:t>
            </a:r>
            <a:endParaRPr sz="1600">
              <a:solidFill>
                <a:srgbClr val="000000"/>
              </a:solidFill>
              <a:latin typeface="Roboto"/>
              <a:ea typeface="Roboto"/>
              <a:cs typeface="Roboto"/>
              <a:sym typeface="Roboto"/>
            </a:endParaRPr>
          </a:p>
          <a:p>
            <a:pPr indent="-330200" lvl="0" marL="457200" rtl="0" algn="just">
              <a:lnSpc>
                <a:spcPct val="100000"/>
              </a:lnSpc>
              <a:spcBef>
                <a:spcPts val="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Screen sharing during a video call</a:t>
            </a:r>
            <a:endParaRPr sz="1600">
              <a:solidFill>
                <a:srgbClr val="000000"/>
              </a:solidFill>
              <a:latin typeface="Roboto"/>
              <a:ea typeface="Roboto"/>
              <a:cs typeface="Roboto"/>
              <a:sym typeface="Roboto"/>
            </a:endParaRPr>
          </a:p>
          <a:p>
            <a:pPr indent="-330200" lvl="0" marL="457200" rtl="0" algn="just">
              <a:lnSpc>
                <a:spcPct val="100000"/>
              </a:lnSpc>
              <a:spcBef>
                <a:spcPts val="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Using online calendars, managing your schedule</a:t>
            </a:r>
            <a:endParaRPr sz="2100">
              <a:solidFill>
                <a:srgbClr val="000000"/>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Healthcare</a:t>
            </a:r>
            <a:endParaRPr/>
          </a:p>
        </p:txBody>
      </p:sp>
      <p:sp>
        <p:nvSpPr>
          <p:cNvPr id="727" name="Google Shape;727;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8" name="Google Shape;728;p102"/>
          <p:cNvPicPr preferRelativeResize="0"/>
          <p:nvPr/>
        </p:nvPicPr>
        <p:blipFill>
          <a:blip r:embed="rId3">
            <a:alphaModFix/>
          </a:blip>
          <a:stretch>
            <a:fillRect/>
          </a:stretch>
        </p:blipFill>
        <p:spPr>
          <a:xfrm>
            <a:off x="215950" y="1017725"/>
            <a:ext cx="8441850" cy="4018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03"/>
          <p:cNvSpPr txBox="1"/>
          <p:nvPr>
            <p:ph type="title"/>
          </p:nvPr>
        </p:nvSpPr>
        <p:spPr>
          <a:xfrm>
            <a:off x="1010050" y="90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Healthcare</a:t>
            </a:r>
            <a:endParaRPr/>
          </a:p>
        </p:txBody>
      </p:sp>
      <p:sp>
        <p:nvSpPr>
          <p:cNvPr id="734" name="Google Shape;734;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5" name="Google Shape;735;p103"/>
          <p:cNvPicPr preferRelativeResize="0"/>
          <p:nvPr/>
        </p:nvPicPr>
        <p:blipFill>
          <a:blip r:embed="rId3">
            <a:alphaModFix/>
          </a:blip>
          <a:stretch>
            <a:fillRect/>
          </a:stretch>
        </p:blipFill>
        <p:spPr>
          <a:xfrm>
            <a:off x="311700" y="614100"/>
            <a:ext cx="8266949" cy="446057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4"/>
          <p:cNvSpPr txBox="1"/>
          <p:nvPr>
            <p:ph type="title"/>
          </p:nvPr>
        </p:nvSpPr>
        <p:spPr>
          <a:xfrm>
            <a:off x="311713" y="65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Mining</a:t>
            </a:r>
            <a:endParaRPr/>
          </a:p>
        </p:txBody>
      </p:sp>
      <p:sp>
        <p:nvSpPr>
          <p:cNvPr id="741" name="Google Shape;741;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2" name="Google Shape;742;p104"/>
          <p:cNvPicPr preferRelativeResize="0"/>
          <p:nvPr/>
        </p:nvPicPr>
        <p:blipFill>
          <a:blip r:embed="rId3">
            <a:alphaModFix/>
          </a:blip>
          <a:stretch>
            <a:fillRect/>
          </a:stretch>
        </p:blipFill>
        <p:spPr>
          <a:xfrm>
            <a:off x="738475" y="742950"/>
            <a:ext cx="7792900" cy="38964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5"/>
          <p:cNvSpPr txBox="1"/>
          <p:nvPr>
            <p:ph type="title"/>
          </p:nvPr>
        </p:nvSpPr>
        <p:spPr>
          <a:xfrm>
            <a:off x="311713" y="65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Mining</a:t>
            </a:r>
            <a:endParaRPr/>
          </a:p>
        </p:txBody>
      </p:sp>
      <p:sp>
        <p:nvSpPr>
          <p:cNvPr id="748" name="Google Shape;748;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9" name="Google Shape;749;p105"/>
          <p:cNvPicPr preferRelativeResize="0"/>
          <p:nvPr/>
        </p:nvPicPr>
        <p:blipFill>
          <a:blip r:embed="rId3">
            <a:alphaModFix/>
          </a:blip>
          <a:stretch>
            <a:fillRect/>
          </a:stretch>
        </p:blipFill>
        <p:spPr>
          <a:xfrm>
            <a:off x="0" y="1167493"/>
            <a:ext cx="9144001" cy="326571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6"/>
          <p:cNvSpPr txBox="1"/>
          <p:nvPr>
            <p:ph type="title"/>
          </p:nvPr>
        </p:nvSpPr>
        <p:spPr>
          <a:xfrm>
            <a:off x="311713" y="65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Transport</a:t>
            </a:r>
            <a:endParaRPr/>
          </a:p>
        </p:txBody>
      </p:sp>
      <p:sp>
        <p:nvSpPr>
          <p:cNvPr id="755" name="Google Shape;755;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9575" lvl="0" marL="457200" rtl="0" algn="l">
              <a:spcBef>
                <a:spcPts val="0"/>
              </a:spcBef>
              <a:spcAft>
                <a:spcPts val="0"/>
              </a:spcAft>
              <a:buClr>
                <a:srgbClr val="53575A"/>
              </a:buClr>
              <a:buSzPts val="2850"/>
              <a:buFont typeface="Arial"/>
              <a:buChar char="●"/>
            </a:pPr>
            <a:r>
              <a:rPr lang="en" sz="2850">
                <a:solidFill>
                  <a:srgbClr val="53575A"/>
                </a:solidFill>
                <a:highlight>
                  <a:srgbClr val="FFFFFF"/>
                </a:highlight>
                <a:latin typeface="Arial"/>
                <a:ea typeface="Arial"/>
                <a:cs typeface="Arial"/>
                <a:sym typeface="Arial"/>
              </a:rPr>
              <a:t>Route Optimization &amp; Planning</a:t>
            </a:r>
            <a:endParaRPr sz="2850">
              <a:solidFill>
                <a:srgbClr val="53575A"/>
              </a:solidFill>
              <a:highlight>
                <a:srgbClr val="FFFFFF"/>
              </a:highlight>
              <a:latin typeface="Arial"/>
              <a:ea typeface="Arial"/>
              <a:cs typeface="Arial"/>
              <a:sym typeface="Arial"/>
            </a:endParaRPr>
          </a:p>
          <a:p>
            <a:pPr indent="-409575" lvl="0" marL="457200" rtl="0" algn="l">
              <a:spcBef>
                <a:spcPts val="0"/>
              </a:spcBef>
              <a:spcAft>
                <a:spcPts val="0"/>
              </a:spcAft>
              <a:buClr>
                <a:srgbClr val="53575A"/>
              </a:buClr>
              <a:buSzPts val="2850"/>
              <a:buFont typeface="Arial"/>
              <a:buChar char="●"/>
            </a:pPr>
            <a:r>
              <a:rPr lang="en" sz="2850">
                <a:solidFill>
                  <a:srgbClr val="53575A"/>
                </a:solidFill>
                <a:highlight>
                  <a:srgbClr val="FFFFFF"/>
                </a:highlight>
                <a:latin typeface="Arial"/>
                <a:ea typeface="Arial"/>
                <a:cs typeface="Arial"/>
                <a:sym typeface="Arial"/>
              </a:rPr>
              <a:t>Online Booking and Tracking</a:t>
            </a:r>
            <a:endParaRPr sz="2850">
              <a:solidFill>
                <a:srgbClr val="53575A"/>
              </a:solidFill>
              <a:highlight>
                <a:srgbClr val="FFFFFF"/>
              </a:highlight>
              <a:latin typeface="Arial"/>
              <a:ea typeface="Arial"/>
              <a:cs typeface="Arial"/>
              <a:sym typeface="Arial"/>
            </a:endParaRPr>
          </a:p>
          <a:p>
            <a:pPr indent="-409575" lvl="0" marL="457200" rtl="0" algn="l">
              <a:spcBef>
                <a:spcPts val="0"/>
              </a:spcBef>
              <a:spcAft>
                <a:spcPts val="0"/>
              </a:spcAft>
              <a:buClr>
                <a:srgbClr val="53575A"/>
              </a:buClr>
              <a:buSzPts val="2850"/>
              <a:buFont typeface="Arial"/>
              <a:buChar char="●"/>
            </a:pPr>
            <a:r>
              <a:rPr lang="en" sz="2850">
                <a:solidFill>
                  <a:srgbClr val="53575A"/>
                </a:solidFill>
                <a:highlight>
                  <a:srgbClr val="FFFFFF"/>
                </a:highlight>
                <a:latin typeface="Arial"/>
                <a:ea typeface="Arial"/>
                <a:cs typeface="Arial"/>
                <a:sym typeface="Arial"/>
              </a:rPr>
              <a:t>Parking Information</a:t>
            </a:r>
            <a:endParaRPr sz="2850">
              <a:solidFill>
                <a:srgbClr val="53575A"/>
              </a:solidFill>
              <a:highlight>
                <a:srgbClr val="FFFFFF"/>
              </a:highlight>
              <a:latin typeface="Arial"/>
              <a:ea typeface="Arial"/>
              <a:cs typeface="Arial"/>
              <a:sym typeface="Arial"/>
            </a:endParaRPr>
          </a:p>
          <a:p>
            <a:pPr indent="-409575" lvl="0" marL="457200" rtl="0" algn="l">
              <a:spcBef>
                <a:spcPts val="0"/>
              </a:spcBef>
              <a:spcAft>
                <a:spcPts val="0"/>
              </a:spcAft>
              <a:buClr>
                <a:srgbClr val="53575A"/>
              </a:buClr>
              <a:buSzPts val="2850"/>
              <a:buFont typeface="Arial"/>
              <a:buChar char="●"/>
            </a:pPr>
            <a:r>
              <a:rPr lang="en" sz="2850">
                <a:solidFill>
                  <a:srgbClr val="53575A"/>
                </a:solidFill>
                <a:highlight>
                  <a:srgbClr val="FFFFFF"/>
                </a:highlight>
                <a:latin typeface="Arial"/>
                <a:ea typeface="Arial"/>
                <a:cs typeface="Arial"/>
                <a:sym typeface="Arial"/>
              </a:rPr>
              <a:t>Transport &amp; Fleet Management</a:t>
            </a:r>
            <a:endParaRPr sz="2850">
              <a:solidFill>
                <a:srgbClr val="53575A"/>
              </a:solidFill>
              <a:highlight>
                <a:srgbClr val="FFFFFF"/>
              </a:highlight>
              <a:latin typeface="Arial"/>
              <a:ea typeface="Arial"/>
              <a:cs typeface="Arial"/>
              <a:sym typeface="Arial"/>
            </a:endParaRPr>
          </a:p>
          <a:p>
            <a:pPr indent="-409575" lvl="0" marL="457200" rtl="0" algn="l">
              <a:spcBef>
                <a:spcPts val="0"/>
              </a:spcBef>
              <a:spcAft>
                <a:spcPts val="0"/>
              </a:spcAft>
              <a:buClr>
                <a:srgbClr val="53575A"/>
              </a:buClr>
              <a:buSzPts val="2850"/>
              <a:buFont typeface="Arial"/>
              <a:buChar char="●"/>
            </a:pPr>
            <a:r>
              <a:rPr lang="en" sz="2850">
                <a:solidFill>
                  <a:srgbClr val="53575A"/>
                </a:solidFill>
                <a:highlight>
                  <a:srgbClr val="FFFFFF"/>
                </a:highlight>
                <a:latin typeface="Arial"/>
                <a:ea typeface="Arial"/>
                <a:cs typeface="Arial"/>
                <a:sym typeface="Arial"/>
              </a:rPr>
              <a:t>Inventory Management</a:t>
            </a:r>
            <a:endParaRPr sz="2850">
              <a:solidFill>
                <a:srgbClr val="53575A"/>
              </a:solidFill>
              <a:highlight>
                <a:srgbClr val="FFFFFF"/>
              </a:highlight>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7"/>
          <p:cNvSpPr txBox="1"/>
          <p:nvPr>
            <p:ph type="title"/>
          </p:nvPr>
        </p:nvSpPr>
        <p:spPr>
          <a:xfrm>
            <a:off x="311713" y="65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Transport</a:t>
            </a:r>
            <a:endParaRPr/>
          </a:p>
        </p:txBody>
      </p:sp>
      <p:pic>
        <p:nvPicPr>
          <p:cNvPr id="761" name="Google Shape;761;p107"/>
          <p:cNvPicPr preferRelativeResize="0"/>
          <p:nvPr/>
        </p:nvPicPr>
        <p:blipFill rotWithShape="1">
          <a:blip r:embed="rId3">
            <a:alphaModFix/>
          </a:blip>
          <a:srcRect b="0" l="0" r="0" t="16163"/>
          <a:stretch/>
        </p:blipFill>
        <p:spPr>
          <a:xfrm>
            <a:off x="311725" y="866575"/>
            <a:ext cx="8400099" cy="3521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8"/>
          <p:cNvSpPr txBox="1"/>
          <p:nvPr>
            <p:ph type="title"/>
          </p:nvPr>
        </p:nvSpPr>
        <p:spPr>
          <a:xfrm>
            <a:off x="2207288" y="3811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Transport</a:t>
            </a:r>
            <a:endParaRPr/>
          </a:p>
        </p:txBody>
      </p:sp>
      <p:pic>
        <p:nvPicPr>
          <p:cNvPr id="767" name="Google Shape;767;p108"/>
          <p:cNvPicPr preferRelativeResize="0"/>
          <p:nvPr/>
        </p:nvPicPr>
        <p:blipFill>
          <a:blip r:embed="rId3">
            <a:alphaModFix/>
          </a:blip>
          <a:stretch>
            <a:fillRect/>
          </a:stretch>
        </p:blipFill>
        <p:spPr>
          <a:xfrm>
            <a:off x="4837250" y="638650"/>
            <a:ext cx="5553751" cy="2546300"/>
          </a:xfrm>
          <a:prstGeom prst="rect">
            <a:avLst/>
          </a:prstGeom>
          <a:noFill/>
          <a:ln>
            <a:noFill/>
          </a:ln>
        </p:spPr>
      </p:pic>
      <p:pic>
        <p:nvPicPr>
          <p:cNvPr id="768" name="Google Shape;768;p108"/>
          <p:cNvPicPr preferRelativeResize="0"/>
          <p:nvPr/>
        </p:nvPicPr>
        <p:blipFill>
          <a:blip r:embed="rId4">
            <a:alphaModFix/>
          </a:blip>
          <a:stretch>
            <a:fillRect/>
          </a:stretch>
        </p:blipFill>
        <p:spPr>
          <a:xfrm>
            <a:off x="101125" y="638650"/>
            <a:ext cx="4736125" cy="2546300"/>
          </a:xfrm>
          <a:prstGeom prst="rect">
            <a:avLst/>
          </a:prstGeom>
          <a:noFill/>
          <a:ln>
            <a:noFill/>
          </a:ln>
        </p:spPr>
      </p:pic>
      <p:pic>
        <p:nvPicPr>
          <p:cNvPr id="769" name="Google Shape;769;p108"/>
          <p:cNvPicPr preferRelativeResize="0"/>
          <p:nvPr/>
        </p:nvPicPr>
        <p:blipFill>
          <a:blip r:embed="rId5">
            <a:alphaModFix/>
          </a:blip>
          <a:stretch>
            <a:fillRect/>
          </a:stretch>
        </p:blipFill>
        <p:spPr>
          <a:xfrm>
            <a:off x="241075" y="3270850"/>
            <a:ext cx="4150431" cy="18726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9"/>
          <p:cNvSpPr txBox="1"/>
          <p:nvPr>
            <p:ph type="title"/>
          </p:nvPr>
        </p:nvSpPr>
        <p:spPr>
          <a:xfrm>
            <a:off x="3005413" y="1518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Transport</a:t>
            </a:r>
            <a:endParaRPr/>
          </a:p>
        </p:txBody>
      </p:sp>
      <p:pic>
        <p:nvPicPr>
          <p:cNvPr id="775" name="Google Shape;775;p109"/>
          <p:cNvPicPr preferRelativeResize="0"/>
          <p:nvPr/>
        </p:nvPicPr>
        <p:blipFill>
          <a:blip r:embed="rId3">
            <a:alphaModFix/>
          </a:blip>
          <a:stretch>
            <a:fillRect/>
          </a:stretch>
        </p:blipFill>
        <p:spPr>
          <a:xfrm>
            <a:off x="63725" y="506163"/>
            <a:ext cx="5482250" cy="2596575"/>
          </a:xfrm>
          <a:prstGeom prst="rect">
            <a:avLst/>
          </a:prstGeom>
          <a:noFill/>
          <a:ln>
            <a:noFill/>
          </a:ln>
        </p:spPr>
      </p:pic>
      <p:pic>
        <p:nvPicPr>
          <p:cNvPr id="776" name="Google Shape;776;p109"/>
          <p:cNvPicPr preferRelativeResize="0"/>
          <p:nvPr/>
        </p:nvPicPr>
        <p:blipFill>
          <a:blip r:embed="rId4">
            <a:alphaModFix/>
          </a:blip>
          <a:stretch>
            <a:fillRect/>
          </a:stretch>
        </p:blipFill>
        <p:spPr>
          <a:xfrm>
            <a:off x="4417600" y="2841900"/>
            <a:ext cx="4603200" cy="23016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0"/>
          <p:cNvSpPr txBox="1"/>
          <p:nvPr>
            <p:ph type="title"/>
          </p:nvPr>
        </p:nvSpPr>
        <p:spPr>
          <a:xfrm>
            <a:off x="378238" y="54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Transport</a:t>
            </a:r>
            <a:endParaRPr/>
          </a:p>
        </p:txBody>
      </p:sp>
      <p:pic>
        <p:nvPicPr>
          <p:cNvPr id="782" name="Google Shape;782;p110"/>
          <p:cNvPicPr preferRelativeResize="0"/>
          <p:nvPr/>
        </p:nvPicPr>
        <p:blipFill>
          <a:blip r:embed="rId3">
            <a:alphaModFix/>
          </a:blip>
          <a:stretch>
            <a:fillRect/>
          </a:stretch>
        </p:blipFill>
        <p:spPr>
          <a:xfrm>
            <a:off x="829075" y="627575"/>
            <a:ext cx="7485854" cy="45159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11"/>
          <p:cNvSpPr txBox="1"/>
          <p:nvPr>
            <p:ph type="title"/>
          </p:nvPr>
        </p:nvSpPr>
        <p:spPr>
          <a:xfrm>
            <a:off x="256288" y="210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Financial Apps.</a:t>
            </a:r>
            <a:endParaRPr/>
          </a:p>
        </p:txBody>
      </p:sp>
      <p:pic>
        <p:nvPicPr>
          <p:cNvPr id="788" name="Google Shape;788;p111"/>
          <p:cNvPicPr preferRelativeResize="0"/>
          <p:nvPr/>
        </p:nvPicPr>
        <p:blipFill rotWithShape="1">
          <a:blip r:embed="rId3">
            <a:alphaModFix/>
          </a:blip>
          <a:srcRect b="0" l="0" r="19846" t="18440"/>
          <a:stretch/>
        </p:blipFill>
        <p:spPr>
          <a:xfrm>
            <a:off x="2631450" y="1239988"/>
            <a:ext cx="6512549" cy="3727250"/>
          </a:xfrm>
          <a:prstGeom prst="rect">
            <a:avLst/>
          </a:prstGeom>
          <a:noFill/>
          <a:ln>
            <a:noFill/>
          </a:ln>
        </p:spPr>
      </p:pic>
      <p:pic>
        <p:nvPicPr>
          <p:cNvPr id="789" name="Google Shape;789;p111"/>
          <p:cNvPicPr preferRelativeResize="0"/>
          <p:nvPr/>
        </p:nvPicPr>
        <p:blipFill>
          <a:blip r:embed="rId4">
            <a:alphaModFix/>
          </a:blip>
          <a:stretch>
            <a:fillRect/>
          </a:stretch>
        </p:blipFill>
        <p:spPr>
          <a:xfrm>
            <a:off x="0" y="1179025"/>
            <a:ext cx="3849174" cy="3849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